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y="13716000" cx="24384000"/>
  <p:notesSz cx="6858000" cy="9144000"/>
  <p:embeddedFontLst>
    <p:embeddedFont>
      <p:font typeface="Roboto"/>
      <p:regular r:id="rId47"/>
      <p:bold r:id="rId48"/>
      <p:italic r:id="rId49"/>
      <p:boldItalic r:id="rId50"/>
    </p:embeddedFont>
    <p:embeddedFont>
      <p:font typeface="Helvetica Neue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oboto-bold.fntdata"/><Relationship Id="rId47" Type="http://schemas.openxmlformats.org/officeDocument/2006/relationships/font" Target="fonts/Roboto-regular.fntdata"/><Relationship Id="rId49" Type="http://schemas.openxmlformats.org/officeDocument/2006/relationships/font" Target="fonts/Robo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HelveticaNeue-regular.fntdata"/><Relationship Id="rId50" Type="http://schemas.openxmlformats.org/officeDocument/2006/relationships/font" Target="fonts/Roboto-boldItalic.fntdata"/><Relationship Id="rId53" Type="http://schemas.openxmlformats.org/officeDocument/2006/relationships/font" Target="fonts/HelveticaNeue-italic.fntdata"/><Relationship Id="rId52" Type="http://schemas.openxmlformats.org/officeDocument/2006/relationships/font" Target="fonts/HelveticaNeue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54" Type="http://schemas.openxmlformats.org/officeDocument/2006/relationships/font" Target="fonts/HelveticaNeue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5347fa182_0_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105347fa182_0_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5347fa182_0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105347fa182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5347fa182_0_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105347fa182_0_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5347fa182_0_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105347fa182_0_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5347fa182_0_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105347fa182_0_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5347fa182_0_1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105347fa182_0_1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05347fa182_0_1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105347fa182_0_1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5347fa182_0_1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105347fa182_0_1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5347fa182_0_1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105347fa182_0_1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05347fa182_0_1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105347fa182_0_1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05347fa182_0_1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105347fa182_0_1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05347fa182_0_1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105347fa182_0_1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5347fa182_0_1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105347fa182_0_1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05347fa182_0_1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105347fa182_0_1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5347fa182_0_1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105347fa182_0_1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5347fa182_0_2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105347fa182_0_2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5347fa182_0_2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105347fa182_0_2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05347fa182_0_2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105347fa182_0_2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05347fa182_0_2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105347fa182_0_2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05347fa182_0_2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105347fa182_0_2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05347fa182_0_3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105347fa182_0_3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5347fa182_0_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105347fa182_0_2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05347fa182_0_2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105347fa182_0_2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05347fa182_0_2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105347fa182_0_2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05347fa182_0_2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105347fa182_0_2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05347fa182_0_3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105347fa182_0_3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05347fa182_0_3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105347fa182_0_3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05347fa182_0_3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105347fa182_0_3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05347fa182_0_3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105347fa182_0_3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05347fa182_0_4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105347fa182_0_4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05347fa182_0_4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105347fa182_0_4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5347fa182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105347fa182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05347fa182_0_4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105347fa182_0_4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05347fa182_0_4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105347fa182_0_4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05347fa182_0_3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105347fa182_0_3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49edb633b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1049edb633b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fb93410a6_0_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cfb93410a6_0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05347fa182_0_3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105347fa182_0_3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5347fa182_0_3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105347fa182_0_3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fb93410a6_0_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cfb93410a6_0_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" type="body"/>
          </p:nvPr>
        </p:nvSpPr>
        <p:spPr>
          <a:xfrm>
            <a:off x="1206497" y="11839047"/>
            <a:ext cx="219711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45675" spcFirstLastPara="1" rIns="45675" wrap="square" tIns="456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b="1" sz="3600"/>
            </a:lvl1pPr>
            <a:lvl2pPr indent="-457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Char char="•"/>
              <a:defRPr b="1" sz="3600"/>
            </a:lvl2pPr>
            <a:lvl3pPr indent="-4572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Char char="•"/>
              <a:defRPr b="1" sz="3600"/>
            </a:lvl3pPr>
            <a:lvl4pPr indent="-4572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Char char="•"/>
              <a:defRPr b="1" sz="3600"/>
            </a:lvl4pPr>
            <a:lvl5pPr indent="-4572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Char char="•"/>
              <a:defRPr b="1" sz="3600"/>
            </a:lvl5pPr>
            <a:lvl6pPr indent="-533400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6pPr>
            <a:lvl7pPr indent="-533400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7pPr>
            <a:lvl8pPr indent="-533400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8pPr>
            <a:lvl9pPr indent="-533400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type="title"/>
          </p:nvPr>
        </p:nvSpPr>
        <p:spPr>
          <a:xfrm>
            <a:off x="1206496" y="2574991"/>
            <a:ext cx="219711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Helvetica Neue"/>
              <a:buNone/>
              <a:defRPr sz="11600"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2" type="body"/>
          </p:nvPr>
        </p:nvSpPr>
        <p:spPr>
          <a:xfrm>
            <a:off x="1206500" y="7196865"/>
            <a:ext cx="219711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533400" lvl="0" marL="457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1pPr>
            <a:lvl2pPr indent="-533400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2pPr>
            <a:lvl3pPr indent="-533400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3pPr>
            <a:lvl4pPr indent="-533400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4pPr>
            <a:lvl5pPr indent="-533400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5pPr>
            <a:lvl6pPr indent="-533400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6pPr>
            <a:lvl7pPr indent="-533400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7pPr>
            <a:lvl8pPr indent="-533400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8pPr>
            <a:lvl9pPr indent="-533400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12007748" y="13080999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Statem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1206500" y="4920843"/>
            <a:ext cx="21971100" cy="38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228600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Helvetica Neue"/>
              <a:buNone/>
              <a:defRPr sz="11600"/>
            </a:lvl1pPr>
            <a:lvl2pPr indent="-228600" lvl="1" marL="9144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Helvetica Neue"/>
              <a:buNone/>
              <a:defRPr sz="11600"/>
            </a:lvl2pPr>
            <a:lvl3pPr indent="-228600" lvl="2" marL="13716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Helvetica Neue"/>
              <a:buNone/>
              <a:defRPr sz="11600"/>
            </a:lvl3pPr>
            <a:lvl4pPr indent="-228600" lvl="3" marL="18288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Helvetica Neue"/>
              <a:buNone/>
              <a:defRPr sz="11600"/>
            </a:lvl4pPr>
            <a:lvl5pPr indent="-228600" lvl="4" marL="22860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Helvetica Neue"/>
              <a:buNone/>
              <a:defRPr sz="11600"/>
            </a:lvl5pPr>
            <a:lvl6pPr indent="-533400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6pPr>
            <a:lvl7pPr indent="-533400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7pPr>
            <a:lvl8pPr indent="-533400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8pPr>
            <a:lvl9pPr indent="-533400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12001500" y="13080999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Fact">
  <p:cSld name="Big Fa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" type="body"/>
          </p:nvPr>
        </p:nvSpPr>
        <p:spPr>
          <a:xfrm>
            <a:off x="1206500" y="8262180"/>
            <a:ext cx="219711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b="1" sz="5500"/>
            </a:lvl1pPr>
            <a:lvl2pPr indent="-57785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Char char="•"/>
              <a:defRPr b="1" sz="5500"/>
            </a:lvl2pPr>
            <a:lvl3pPr indent="-57785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Char char="•"/>
              <a:defRPr b="1" sz="5500"/>
            </a:lvl3pPr>
            <a:lvl4pPr indent="-57785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Char char="•"/>
              <a:defRPr b="1" sz="5500"/>
            </a:lvl4pPr>
            <a:lvl5pPr indent="-57785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Char char="•"/>
              <a:defRPr b="1" sz="5500"/>
            </a:lvl5pPr>
            <a:lvl6pPr indent="-533400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6pPr>
            <a:lvl7pPr indent="-533400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7pPr>
            <a:lvl8pPr indent="-533400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8pPr>
            <a:lvl9pPr indent="-533400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idx="2" type="body"/>
          </p:nvPr>
        </p:nvSpPr>
        <p:spPr>
          <a:xfrm>
            <a:off x="1206500" y="935257"/>
            <a:ext cx="21971100" cy="73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indent="-533400" lvl="0" marL="457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1pPr>
            <a:lvl2pPr indent="-533400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2pPr>
            <a:lvl3pPr indent="-533400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3pPr>
            <a:lvl4pPr indent="-533400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4pPr>
            <a:lvl5pPr indent="-533400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5pPr>
            <a:lvl6pPr indent="-533400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6pPr>
            <a:lvl7pPr indent="-533400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7pPr>
            <a:lvl8pPr indent="-533400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8pPr>
            <a:lvl9pPr indent="-533400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12001500" y="13080999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2480824" y="10675453"/>
            <a:ext cx="201492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b="1" sz="3600"/>
            </a:lvl1pPr>
            <a:lvl2pPr indent="-457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Char char="•"/>
              <a:defRPr b="1" sz="3600"/>
            </a:lvl2pPr>
            <a:lvl3pPr indent="-4572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Char char="•"/>
              <a:defRPr b="1" sz="3600"/>
            </a:lvl3pPr>
            <a:lvl4pPr indent="-4572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Char char="•"/>
              <a:defRPr b="1" sz="3600"/>
            </a:lvl4pPr>
            <a:lvl5pPr indent="-4572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Char char="•"/>
              <a:defRPr b="1" sz="3600"/>
            </a:lvl5pPr>
            <a:lvl6pPr indent="-533400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6pPr>
            <a:lvl7pPr indent="-533400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7pPr>
            <a:lvl8pPr indent="-533400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8pPr>
            <a:lvl9pPr indent="-533400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2" type="body"/>
          </p:nvPr>
        </p:nvSpPr>
        <p:spPr>
          <a:xfrm>
            <a:off x="1753923" y="4939860"/>
            <a:ext cx="20876100" cy="38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533400" lvl="0" marL="457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1pPr>
            <a:lvl2pPr indent="-533400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2pPr>
            <a:lvl3pPr indent="-533400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3pPr>
            <a:lvl4pPr indent="-533400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4pPr>
            <a:lvl5pPr indent="-533400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5pPr>
            <a:lvl6pPr indent="-533400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6pPr>
            <a:lvl7pPr indent="-533400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7pPr>
            <a:lvl8pPr indent="-533400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8pPr>
            <a:lvl9pPr indent="-533400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12001500" y="13080999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>
            <p:ph idx="2" type="pic"/>
          </p:nvPr>
        </p:nvSpPr>
        <p:spPr>
          <a:xfrm>
            <a:off x="15430500" y="7085409"/>
            <a:ext cx="8127900" cy="54102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4"/>
          <p:cNvSpPr/>
          <p:nvPr>
            <p:ph idx="3" type="pic"/>
          </p:nvPr>
        </p:nvSpPr>
        <p:spPr>
          <a:xfrm>
            <a:off x="-2933700" y="1270000"/>
            <a:ext cx="22699200" cy="112776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4"/>
          <p:cNvSpPr/>
          <p:nvPr>
            <p:ph idx="4" type="pic"/>
          </p:nvPr>
        </p:nvSpPr>
        <p:spPr>
          <a:xfrm>
            <a:off x="15430500" y="1270000"/>
            <a:ext cx="8127900" cy="54102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12001500" y="13080999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>
            <p:ph idx="2" type="pic"/>
          </p:nvPr>
        </p:nvSpPr>
        <p:spPr>
          <a:xfrm>
            <a:off x="-1511300" y="-3721100"/>
            <a:ext cx="28511400" cy="190302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12001500" y="13080999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12001500" y="13080999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">
  <p:cSld name="TITLE_AND_BODY 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>
            <p:ph idx="2" type="pic"/>
          </p:nvPr>
        </p:nvSpPr>
        <p:spPr>
          <a:xfrm>
            <a:off x="-431800" y="-4038600"/>
            <a:ext cx="29463900" cy="18033900"/>
          </a:xfrm>
          <a:prstGeom prst="rect">
            <a:avLst/>
          </a:prstGeom>
          <a:noFill/>
          <a:ln>
            <a:noFill/>
          </a:ln>
        </p:spPr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1206500" y="7124700"/>
            <a:ext cx="219711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Helvetica Neue"/>
              <a:buNone/>
              <a:defRPr sz="11600"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1207690" y="1106137"/>
            <a:ext cx="219687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b="1" sz="3600"/>
            </a:lvl1pPr>
            <a:lvl2pPr indent="-457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Char char="•"/>
              <a:defRPr b="1" sz="3600"/>
            </a:lvl2pPr>
            <a:lvl3pPr indent="-4572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Char char="•"/>
              <a:defRPr b="1" sz="3600"/>
            </a:lvl3pPr>
            <a:lvl4pPr indent="-4572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Char char="•"/>
              <a:defRPr b="1" sz="3600"/>
            </a:lvl4pPr>
            <a:lvl5pPr indent="-4572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Char char="•"/>
              <a:defRPr b="1" sz="3600"/>
            </a:lvl5pPr>
            <a:lvl6pPr indent="-533400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6pPr>
            <a:lvl7pPr indent="-533400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7pPr>
            <a:lvl8pPr indent="-533400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8pPr>
            <a:lvl9pPr indent="-533400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3" type="body"/>
          </p:nvPr>
        </p:nvSpPr>
        <p:spPr>
          <a:xfrm>
            <a:off x="1206500" y="11609909"/>
            <a:ext cx="219711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533400" lvl="0" marL="457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1pPr>
            <a:lvl2pPr indent="-533400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2pPr>
            <a:lvl3pPr indent="-533400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3pPr>
            <a:lvl4pPr indent="-533400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4pPr>
            <a:lvl5pPr indent="-533400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5pPr>
            <a:lvl6pPr indent="-533400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6pPr>
            <a:lvl7pPr indent="-533400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7pPr>
            <a:lvl8pPr indent="-533400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8pPr>
            <a:lvl9pPr indent="-533400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12001500" y="13080999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 Alt">
  <p:cSld name="Title &amp; Photo Al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1206500" y="1270000"/>
            <a:ext cx="9779100" cy="5882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1206500" y="7060576"/>
            <a:ext cx="9779100" cy="53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b="1" sz="55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b="1" sz="55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b="1" sz="55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b="1" sz="55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b="1" sz="5500"/>
            </a:lvl5pPr>
            <a:lvl6pPr indent="-533400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6pPr>
            <a:lvl7pPr indent="-533400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7pPr>
            <a:lvl8pPr indent="-533400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8pPr>
            <a:lvl9pPr indent="-533400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9pPr>
          </a:lstStyle>
          <a:p/>
        </p:txBody>
      </p:sp>
      <p:sp>
        <p:nvSpPr>
          <p:cNvPr id="23" name="Google Shape;23;p4"/>
          <p:cNvSpPr/>
          <p:nvPr>
            <p:ph idx="2" type="pic"/>
          </p:nvPr>
        </p:nvSpPr>
        <p:spPr>
          <a:xfrm>
            <a:off x="12052303" y="1270000"/>
            <a:ext cx="11188500" cy="11209800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12001500" y="13085233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1206500" y="952500"/>
            <a:ext cx="21971100" cy="1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1206500" y="2245961"/>
            <a:ext cx="219711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b="1" sz="5500"/>
            </a:lvl1pPr>
            <a:lvl2pPr indent="-577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Char char="•"/>
              <a:defRPr b="1" sz="5500"/>
            </a:lvl2pPr>
            <a:lvl3pPr indent="-5778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Char char="•"/>
              <a:defRPr b="1" sz="5500"/>
            </a:lvl3pPr>
            <a:lvl4pPr indent="-57785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Char char="•"/>
              <a:defRPr b="1" sz="5500"/>
            </a:lvl4pPr>
            <a:lvl5pPr indent="-57785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Char char="•"/>
              <a:defRPr b="1" sz="5500"/>
            </a:lvl5pPr>
            <a:lvl6pPr indent="-533400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6pPr>
            <a:lvl7pPr indent="-533400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7pPr>
            <a:lvl8pPr indent="-533400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8pPr>
            <a:lvl9pPr indent="-533400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1206500" y="4248503"/>
            <a:ext cx="21971100" cy="82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533400" lvl="0" marL="457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1pPr>
            <a:lvl2pPr indent="-533400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2pPr>
            <a:lvl3pPr indent="-533400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3pPr>
            <a:lvl4pPr indent="-533400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4pPr>
            <a:lvl5pPr indent="-533400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5pPr>
            <a:lvl6pPr indent="-533400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6pPr>
            <a:lvl7pPr indent="-533400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7pPr>
            <a:lvl8pPr indent="-533400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8pPr>
            <a:lvl9pPr indent="-533400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12001500" y="13080999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1206500" y="4248503"/>
            <a:ext cx="21971100" cy="82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533400" lvl="0" marL="457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1pPr>
            <a:lvl2pPr indent="-533400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2pPr>
            <a:lvl3pPr indent="-533400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3pPr>
            <a:lvl4pPr indent="-533400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4pPr>
            <a:lvl5pPr indent="-533400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5pPr>
            <a:lvl6pPr indent="-533400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6pPr>
            <a:lvl7pPr indent="-533400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7pPr>
            <a:lvl8pPr indent="-533400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8pPr>
            <a:lvl9pPr indent="-533400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12001500" y="13080999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1206500" y="952500"/>
            <a:ext cx="9779100" cy="14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1206500" y="2245961"/>
            <a:ext cx="97791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b="1" sz="5500"/>
            </a:lvl1pPr>
            <a:lvl2pPr indent="-577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Char char="•"/>
              <a:defRPr b="1" sz="5500"/>
            </a:lvl2pPr>
            <a:lvl3pPr indent="-5778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Char char="•"/>
              <a:defRPr b="1" sz="5500"/>
            </a:lvl3pPr>
            <a:lvl4pPr indent="-57785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Char char="•"/>
              <a:defRPr b="1" sz="5500"/>
            </a:lvl4pPr>
            <a:lvl5pPr indent="-57785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Char char="•"/>
              <a:defRPr b="1" sz="5500"/>
            </a:lvl5pPr>
            <a:lvl6pPr indent="-533400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6pPr>
            <a:lvl7pPr indent="-533400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7pPr>
            <a:lvl8pPr indent="-533400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8pPr>
            <a:lvl9pPr indent="-533400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1206500" y="4248503"/>
            <a:ext cx="9779100" cy="82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533400" lvl="0" marL="457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1pPr>
            <a:lvl2pPr indent="-533400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2pPr>
            <a:lvl3pPr indent="-533400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3pPr>
            <a:lvl4pPr indent="-533400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4pPr>
            <a:lvl5pPr indent="-533400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5pPr>
            <a:lvl6pPr indent="-533400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6pPr>
            <a:lvl7pPr indent="-533400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7pPr>
            <a:lvl8pPr indent="-533400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8pPr>
            <a:lvl9pPr indent="-533400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9pPr>
          </a:lstStyle>
          <a:p/>
        </p:txBody>
      </p:sp>
      <p:sp>
        <p:nvSpPr>
          <p:cNvPr id="37" name="Google Shape;37;p7"/>
          <p:cNvSpPr/>
          <p:nvPr>
            <p:ph idx="3" type="pic"/>
          </p:nvPr>
        </p:nvSpPr>
        <p:spPr>
          <a:xfrm>
            <a:off x="6380200" y="1263847"/>
            <a:ext cx="22529700" cy="11193600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12001500" y="13080999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Sec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1206496" y="4533900"/>
            <a:ext cx="219711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Helvetica Neue"/>
              <a:buNone/>
              <a:defRPr b="0" sz="11600"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12001500" y="13085233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title"/>
          </p:nvPr>
        </p:nvSpPr>
        <p:spPr>
          <a:xfrm>
            <a:off x="1206500" y="952500"/>
            <a:ext cx="21971100" cy="14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" type="body"/>
          </p:nvPr>
        </p:nvSpPr>
        <p:spPr>
          <a:xfrm>
            <a:off x="1206500" y="2245961"/>
            <a:ext cx="219711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b="1" sz="5500"/>
            </a:lvl1pPr>
            <a:lvl2pPr indent="-577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Char char="•"/>
              <a:defRPr b="1" sz="5500"/>
            </a:lvl2pPr>
            <a:lvl3pPr indent="-5778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Char char="•"/>
              <a:defRPr b="1" sz="5500"/>
            </a:lvl3pPr>
            <a:lvl4pPr indent="-57785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Char char="•"/>
              <a:defRPr b="1" sz="5500"/>
            </a:lvl4pPr>
            <a:lvl5pPr indent="-57785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Char char="•"/>
              <a:defRPr b="1" sz="5500"/>
            </a:lvl5pPr>
            <a:lvl6pPr indent="-533400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6pPr>
            <a:lvl7pPr indent="-533400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7pPr>
            <a:lvl8pPr indent="-533400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8pPr>
            <a:lvl9pPr indent="-533400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12001500" y="13080999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1206500" y="952500"/>
            <a:ext cx="21971100" cy="14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1206500" y="2245961"/>
            <a:ext cx="219711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b="1" sz="5500"/>
            </a:lvl1pPr>
            <a:lvl2pPr indent="-577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Char char="•"/>
              <a:defRPr b="1" sz="5500"/>
            </a:lvl2pPr>
            <a:lvl3pPr indent="-5778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Char char="•"/>
              <a:defRPr b="1" sz="5500"/>
            </a:lvl3pPr>
            <a:lvl4pPr indent="-57785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Char char="•"/>
              <a:defRPr b="1" sz="5500"/>
            </a:lvl4pPr>
            <a:lvl5pPr indent="-57785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Char char="•"/>
              <a:defRPr b="1" sz="5500"/>
            </a:lvl5pPr>
            <a:lvl6pPr indent="-533400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6pPr>
            <a:lvl7pPr indent="-533400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7pPr>
            <a:lvl8pPr indent="-533400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8pPr>
            <a:lvl9pPr indent="-533400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9pPr>
          </a:lstStyle>
          <a:p/>
        </p:txBody>
      </p:sp>
      <p:sp>
        <p:nvSpPr>
          <p:cNvPr id="49" name="Google Shape;49;p10"/>
          <p:cNvSpPr txBox="1"/>
          <p:nvPr>
            <p:ph idx="2" type="body"/>
          </p:nvPr>
        </p:nvSpPr>
        <p:spPr>
          <a:xfrm>
            <a:off x="1206500" y="4248503"/>
            <a:ext cx="21971100" cy="82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533400" lvl="0" marL="457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1pPr>
            <a:lvl2pPr indent="-533400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2pPr>
            <a:lvl3pPr indent="-533400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3pPr>
            <a:lvl4pPr indent="-533400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4pPr>
            <a:lvl5pPr indent="-533400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5pPr>
            <a:lvl6pPr indent="-533400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6pPr>
            <a:lvl7pPr indent="-533400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7pPr>
            <a:lvl8pPr indent="-533400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8pPr>
            <a:lvl9pPr indent="-533400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  <a:defRPr/>
            </a:lvl9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12001500" y="13080999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1206500" y="4248503"/>
            <a:ext cx="21971100" cy="82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533400" lvl="0" marL="457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533400" lvl="5" marL="2743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33400" lvl="6" marL="32004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33400" lvl="7" marL="3657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33400" lvl="8" marL="41148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1219200" y="549275"/>
            <a:ext cx="21945600" cy="36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2001500" y="13080999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image" Target="../media/image8.png"/><Relationship Id="rId5" Type="http://schemas.openxmlformats.org/officeDocument/2006/relationships/image" Target="../media/image34.png"/><Relationship Id="rId6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24.png"/><Relationship Id="rId5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6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19.png"/><Relationship Id="rId7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7.png"/><Relationship Id="rId4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Relationship Id="rId5" Type="http://schemas.openxmlformats.org/officeDocument/2006/relationships/image" Target="../media/image6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3.png"/><Relationship Id="rId4" Type="http://schemas.openxmlformats.org/officeDocument/2006/relationships/image" Target="../media/image35.png"/><Relationship Id="rId5" Type="http://schemas.openxmlformats.org/officeDocument/2006/relationships/image" Target="../media/image43.png"/><Relationship Id="rId6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5.png"/><Relationship Id="rId4" Type="http://schemas.openxmlformats.org/officeDocument/2006/relationships/image" Target="../media/image53.png"/><Relationship Id="rId5" Type="http://schemas.openxmlformats.org/officeDocument/2006/relationships/image" Target="../media/image39.png"/><Relationship Id="rId6" Type="http://schemas.openxmlformats.org/officeDocument/2006/relationships/image" Target="../media/image5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Relationship Id="rId4" Type="http://schemas.openxmlformats.org/officeDocument/2006/relationships/image" Target="../media/image79.png"/><Relationship Id="rId5" Type="http://schemas.openxmlformats.org/officeDocument/2006/relationships/image" Target="../media/image44.png"/><Relationship Id="rId6" Type="http://schemas.openxmlformats.org/officeDocument/2006/relationships/image" Target="../media/image7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png"/><Relationship Id="rId4" Type="http://schemas.openxmlformats.org/officeDocument/2006/relationships/image" Target="../media/image69.png"/><Relationship Id="rId5" Type="http://schemas.openxmlformats.org/officeDocument/2006/relationships/image" Target="../media/image61.png"/><Relationship Id="rId6" Type="http://schemas.openxmlformats.org/officeDocument/2006/relationships/image" Target="../media/image6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7.png"/><Relationship Id="rId4" Type="http://schemas.openxmlformats.org/officeDocument/2006/relationships/image" Target="../media/image59.png"/><Relationship Id="rId5" Type="http://schemas.openxmlformats.org/officeDocument/2006/relationships/image" Target="../media/image56.png"/><Relationship Id="rId6" Type="http://schemas.openxmlformats.org/officeDocument/2006/relationships/image" Target="../media/image6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1.png"/><Relationship Id="rId4" Type="http://schemas.openxmlformats.org/officeDocument/2006/relationships/image" Target="../media/image54.png"/><Relationship Id="rId5" Type="http://schemas.openxmlformats.org/officeDocument/2006/relationships/image" Target="../media/image65.png"/><Relationship Id="rId6" Type="http://schemas.openxmlformats.org/officeDocument/2006/relationships/image" Target="../media/image5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8.png"/><Relationship Id="rId4" Type="http://schemas.openxmlformats.org/officeDocument/2006/relationships/image" Target="../media/image77.png"/><Relationship Id="rId5" Type="http://schemas.openxmlformats.org/officeDocument/2006/relationships/image" Target="../media/image60.png"/><Relationship Id="rId6" Type="http://schemas.openxmlformats.org/officeDocument/2006/relationships/image" Target="../media/image6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6.png"/><Relationship Id="rId6" Type="http://schemas.openxmlformats.org/officeDocument/2006/relationships/image" Target="../media/image7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6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8.png"/><Relationship Id="rId4" Type="http://schemas.openxmlformats.org/officeDocument/2006/relationships/image" Target="../media/image37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1206499" y="11839047"/>
            <a:ext cx="21971003" cy="753243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45675" spcFirstLastPara="1" rIns="45675" wrap="square" tIns="456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Helvetica Neue"/>
              <a:buNone/>
            </a:pPr>
            <a:r>
              <a:rPr i="1" lang="en-US" sz="4300"/>
              <a:t>Tomer Vazana, Maks Moroshek, Daniel Marenko</a:t>
            </a:r>
            <a:endParaRPr/>
          </a:p>
        </p:txBody>
      </p:sp>
      <p:sp>
        <p:nvSpPr>
          <p:cNvPr id="77" name="Google Shape;77;p17"/>
          <p:cNvSpPr txBox="1"/>
          <p:nvPr>
            <p:ph type="title"/>
          </p:nvPr>
        </p:nvSpPr>
        <p:spPr>
          <a:xfrm>
            <a:off x="1372375" y="3542425"/>
            <a:ext cx="21971100" cy="51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100"/>
              <a:buFont typeface="Helvetica Neue"/>
              <a:buNone/>
            </a:pPr>
            <a:r>
              <a:rPr lang="en-US" sz="13000"/>
              <a:t>Face mask and temperature detection</a:t>
            </a:r>
            <a:endParaRPr sz="13000"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100"/>
              <a:buFont typeface="Helvetica Neue"/>
              <a:buNone/>
            </a:pPr>
            <a:r>
              <a:rPr lang="en-US" sz="13000"/>
              <a:t>with Raspberry Pi</a:t>
            </a:r>
            <a:endParaRPr sz="1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1206450" y="2691650"/>
            <a:ext cx="21971100" cy="107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403225" lvl="0" marL="647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750"/>
              <a:buFont typeface="Roboto"/>
              <a:buChar char="●"/>
            </a:pPr>
            <a:r>
              <a:rPr b="0" lang="en-US" sz="275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Broadcom BCM2711, Quad core Cortex-A72 (ARM v8) 64-bit SoC @ 1.5GHz</a:t>
            </a:r>
            <a:endParaRPr b="0" sz="275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403225" lvl="0" marL="647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750"/>
              <a:buFont typeface="Roboto"/>
              <a:buChar char="●"/>
            </a:pPr>
            <a:r>
              <a:rPr b="0" lang="en-US" sz="275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2GB, 4GB or 8GB LPDDR4-3200 SDRAM (depending on model)</a:t>
            </a:r>
            <a:endParaRPr b="0" sz="275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403225" lvl="0" marL="647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750"/>
              <a:buFont typeface="Roboto"/>
              <a:buChar char="●"/>
            </a:pPr>
            <a:r>
              <a:rPr b="0" lang="en-US" sz="275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2.4 GHz and 5.0 GHz IEEE 802.11ac wireless, Bluetooth 5.0, BLE</a:t>
            </a:r>
            <a:endParaRPr b="0" sz="275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403225" lvl="0" marL="647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750"/>
              <a:buFont typeface="Roboto"/>
              <a:buChar char="●"/>
            </a:pPr>
            <a:r>
              <a:rPr b="0" lang="en-US" sz="275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Gigabit Ethernet</a:t>
            </a:r>
            <a:endParaRPr b="0" sz="275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403225" lvl="0" marL="647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750"/>
              <a:buFont typeface="Roboto"/>
              <a:buChar char="●"/>
            </a:pPr>
            <a:r>
              <a:rPr b="0" lang="en-US" sz="275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 USB 3.0 ports; 2 USB 2.0 ports.</a:t>
            </a:r>
            <a:endParaRPr b="0" sz="275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403225" lvl="0" marL="647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750"/>
              <a:buFont typeface="Roboto"/>
              <a:buChar char="●"/>
            </a:pPr>
            <a:r>
              <a:rPr b="0" lang="en-US" sz="275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Raspberry Pi standard 40 pin GPIO header (fully backwards compatible with previous boards)</a:t>
            </a:r>
            <a:endParaRPr b="0" sz="275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403225" lvl="0" marL="647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750"/>
              <a:buFont typeface="Roboto"/>
              <a:buChar char="●"/>
            </a:pPr>
            <a:r>
              <a:rPr b="0" lang="en-US" sz="275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 × micro-HDMI ports (up to 4kp60 supported)</a:t>
            </a:r>
            <a:endParaRPr b="0" sz="275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403225" lvl="0" marL="647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750"/>
              <a:buFont typeface="Roboto"/>
              <a:buChar char="●"/>
            </a:pPr>
            <a:r>
              <a:rPr b="0" lang="en-US" sz="275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2-lane MIPI DSI display port</a:t>
            </a:r>
            <a:endParaRPr b="0" sz="275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403225" lvl="0" marL="647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750"/>
              <a:buFont typeface="Roboto"/>
              <a:buChar char="●"/>
            </a:pPr>
            <a:r>
              <a:rPr b="0" lang="en-US" sz="275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2-lane MIPI CSI camera port</a:t>
            </a:r>
            <a:endParaRPr b="0" sz="275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403225" lvl="0" marL="647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750"/>
              <a:buFont typeface="Roboto"/>
              <a:buChar char="●"/>
            </a:pPr>
            <a:r>
              <a:rPr b="0" lang="en-US" sz="275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4-pole stereo audio and composite video port</a:t>
            </a:r>
            <a:endParaRPr b="0" sz="275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403225" lvl="0" marL="647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750"/>
              <a:buFont typeface="Roboto"/>
              <a:buChar char="●"/>
            </a:pPr>
            <a:r>
              <a:rPr b="0" lang="en-US" sz="275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H.265 (4kp60 decode), H264 (1080p60 decode, 1080p30 encode)</a:t>
            </a:r>
            <a:endParaRPr b="0" sz="275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403225" lvl="0" marL="647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750"/>
              <a:buFont typeface="Roboto"/>
              <a:buChar char="●"/>
            </a:pPr>
            <a:r>
              <a:rPr b="0" lang="en-US" sz="275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OpenGL ES 3.1, Vulkan 1.0</a:t>
            </a:r>
            <a:endParaRPr b="0" sz="275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403225" lvl="0" marL="647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750"/>
              <a:buFont typeface="Roboto"/>
              <a:buChar char="●"/>
            </a:pPr>
            <a:r>
              <a:rPr b="0" lang="en-US" sz="275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Micro-SD card slot for loading operating system and data storage</a:t>
            </a:r>
            <a:endParaRPr b="0" sz="275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403225" lvl="0" marL="647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750"/>
              <a:buFont typeface="Roboto"/>
              <a:buChar char="●"/>
            </a:pPr>
            <a:r>
              <a:rPr b="0" lang="en-US" sz="275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5V DC via USB-C connector (minimum 3A*)</a:t>
            </a:r>
            <a:endParaRPr b="0" sz="275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403225" lvl="0" marL="647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750"/>
              <a:buFont typeface="Roboto"/>
              <a:buChar char="●"/>
            </a:pPr>
            <a:r>
              <a:rPr b="0" lang="en-US" sz="275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5V DC via GPIO header (minimum 3A*)</a:t>
            </a:r>
            <a:endParaRPr b="0" sz="275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403225" lvl="0" marL="647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750"/>
              <a:buFont typeface="Roboto"/>
              <a:buChar char="●"/>
            </a:pPr>
            <a:r>
              <a:rPr b="0" lang="en-US" sz="275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Power over Ethernet (PoE) enabled (requires separate PoE HAT)</a:t>
            </a:r>
            <a:endParaRPr b="0" sz="275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403225" lvl="0" marL="647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750"/>
              <a:buFont typeface="Roboto"/>
              <a:buChar char="●"/>
            </a:pPr>
            <a:r>
              <a:rPr b="0" lang="en-US" sz="275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Operating temperature: 0 – 50 degrees C ambient</a:t>
            </a:r>
            <a:endParaRPr b="0" sz="275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SzPts val="4900"/>
              <a:buNone/>
            </a:pPr>
            <a:r>
              <a:t/>
            </a:r>
            <a:endParaRPr sz="6300">
              <a:solidFill>
                <a:srgbClr val="073763"/>
              </a:solidFill>
            </a:endParaRPr>
          </a:p>
        </p:txBody>
      </p:sp>
      <p:sp>
        <p:nvSpPr>
          <p:cNvPr id="140" name="Google Shape;140;p26"/>
          <p:cNvSpPr txBox="1"/>
          <p:nvPr>
            <p:ph type="title"/>
          </p:nvPr>
        </p:nvSpPr>
        <p:spPr>
          <a:xfrm>
            <a:off x="1206450" y="165875"/>
            <a:ext cx="21971100" cy="2270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100"/>
              <a:buFont typeface="Helvetica Neue"/>
              <a:buNone/>
            </a:pPr>
            <a:r>
              <a:rPr lang="en-US" sz="13100">
                <a:solidFill>
                  <a:srgbClr val="0B5394"/>
                </a:solidFill>
              </a:rPr>
              <a:t>Specifications</a:t>
            </a:r>
            <a:endParaRPr>
              <a:solidFill>
                <a:srgbClr val="0B5394"/>
              </a:solidFill>
            </a:endParaRPr>
          </a:p>
        </p:txBody>
      </p:sp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3984263" y="2824987"/>
            <a:ext cx="12733450" cy="806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idx="1" type="body"/>
          </p:nvPr>
        </p:nvSpPr>
        <p:spPr>
          <a:xfrm>
            <a:off x="1206450" y="3685500"/>
            <a:ext cx="21971100" cy="38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rPr lang="en-US" sz="4900">
                <a:solidFill>
                  <a:srgbClr val="073763"/>
                </a:solidFill>
              </a:rPr>
              <a:t>Raspberry Pi’s wide range of available sensors allows us to interact with the physical world from our code.</a:t>
            </a:r>
            <a:endParaRPr sz="4900">
              <a:solidFill>
                <a:srgbClr val="07376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t/>
            </a:r>
            <a:endParaRPr sz="4900">
              <a:solidFill>
                <a:srgbClr val="07376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rPr lang="en-US" sz="4900">
                <a:solidFill>
                  <a:srgbClr val="073763"/>
                </a:solidFill>
              </a:rPr>
              <a:t>Sensors used in the project:</a:t>
            </a:r>
            <a:endParaRPr sz="4900">
              <a:solidFill>
                <a:srgbClr val="073763"/>
              </a:solidFill>
            </a:endParaRPr>
          </a:p>
        </p:txBody>
      </p:sp>
      <p:sp>
        <p:nvSpPr>
          <p:cNvPr id="147" name="Google Shape;147;p27"/>
          <p:cNvSpPr txBox="1"/>
          <p:nvPr>
            <p:ph type="title"/>
          </p:nvPr>
        </p:nvSpPr>
        <p:spPr>
          <a:xfrm>
            <a:off x="1206450" y="650500"/>
            <a:ext cx="21971100" cy="2270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100"/>
              <a:buFont typeface="Helvetica Neue"/>
              <a:buNone/>
            </a:pPr>
            <a:r>
              <a:rPr lang="en-US" sz="13100">
                <a:solidFill>
                  <a:srgbClr val="0B5394"/>
                </a:solidFill>
              </a:rPr>
              <a:t>Multitude of sensors</a:t>
            </a:r>
            <a:endParaRPr>
              <a:solidFill>
                <a:srgbClr val="0B5394"/>
              </a:solidFill>
            </a:endParaRPr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700" y="6987250"/>
            <a:ext cx="4762500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8172175" y="7150375"/>
            <a:ext cx="4905650" cy="489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60325" y="6631200"/>
            <a:ext cx="5331450" cy="533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056575" y="6526550"/>
            <a:ext cx="476250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 txBox="1"/>
          <p:nvPr/>
        </p:nvSpPr>
        <p:spPr>
          <a:xfrm>
            <a:off x="280900" y="11401325"/>
            <a:ext cx="85962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>
                <a:latin typeface="Helvetica Neue"/>
                <a:ea typeface="Helvetica Neue"/>
                <a:cs typeface="Helvetica Neue"/>
                <a:sym typeface="Helvetica Neue"/>
              </a:rPr>
              <a:t>Ultrasonic proximity sensor</a:t>
            </a:r>
            <a:endParaRPr sz="4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" name="Google Shape;153;p27"/>
          <p:cNvSpPr txBox="1"/>
          <p:nvPr/>
        </p:nvSpPr>
        <p:spPr>
          <a:xfrm>
            <a:off x="8667688" y="11401325"/>
            <a:ext cx="44637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>
                <a:latin typeface="Helvetica Neue"/>
                <a:ea typeface="Helvetica Neue"/>
                <a:cs typeface="Helvetica Neue"/>
                <a:sym typeface="Helvetica Neue"/>
              </a:rPr>
              <a:t>Infrared sensor</a:t>
            </a:r>
            <a:endParaRPr sz="4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4" name="Google Shape;154;p27"/>
          <p:cNvSpPr txBox="1"/>
          <p:nvPr/>
        </p:nvSpPr>
        <p:spPr>
          <a:xfrm>
            <a:off x="13771175" y="11401325"/>
            <a:ext cx="44637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>
                <a:latin typeface="Helvetica Neue"/>
                <a:ea typeface="Helvetica Neue"/>
                <a:cs typeface="Helvetica Neue"/>
                <a:sym typeface="Helvetica Neue"/>
              </a:rPr>
              <a:t>Buzzer module</a:t>
            </a:r>
            <a:endParaRPr sz="4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5" name="Google Shape;155;p27"/>
          <p:cNvSpPr txBox="1"/>
          <p:nvPr/>
        </p:nvSpPr>
        <p:spPr>
          <a:xfrm>
            <a:off x="20249825" y="11528825"/>
            <a:ext cx="32904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>
                <a:latin typeface="Helvetica Neue"/>
                <a:ea typeface="Helvetica Neue"/>
                <a:cs typeface="Helvetica Neue"/>
                <a:sym typeface="Helvetica Neue"/>
              </a:rPr>
              <a:t>Pi Camera</a:t>
            </a:r>
            <a:endParaRPr sz="4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1206450" y="650500"/>
            <a:ext cx="22743900" cy="2270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100"/>
              <a:buFont typeface="Helvetica Neue"/>
              <a:buNone/>
            </a:pPr>
            <a:r>
              <a:rPr lang="en-US" sz="13100">
                <a:solidFill>
                  <a:srgbClr val="0B5394"/>
                </a:solidFill>
              </a:rPr>
              <a:t>GPIO Pinout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161" name="Google Shape;161;p28"/>
          <p:cNvSpPr txBox="1"/>
          <p:nvPr>
            <p:ph idx="1" type="body"/>
          </p:nvPr>
        </p:nvSpPr>
        <p:spPr>
          <a:xfrm>
            <a:off x="280900" y="4285375"/>
            <a:ext cx="7615500" cy="84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rPr lang="en-US" sz="4900">
                <a:solidFill>
                  <a:srgbClr val="073763"/>
                </a:solidFill>
              </a:rPr>
              <a:t>RPi header has 40 pins.</a:t>
            </a:r>
            <a:endParaRPr sz="4900">
              <a:solidFill>
                <a:srgbClr val="07376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t/>
            </a:r>
            <a:endParaRPr sz="4900">
              <a:solidFill>
                <a:srgbClr val="07376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rPr lang="en-US" sz="4900">
                <a:solidFill>
                  <a:srgbClr val="073763"/>
                </a:solidFill>
              </a:rPr>
              <a:t>There are pins for voltage, ground, general purpose (I/O) and a few specialized pins.</a:t>
            </a:r>
            <a:endParaRPr sz="4900">
              <a:solidFill>
                <a:srgbClr val="07376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t/>
            </a:r>
            <a:endParaRPr sz="4900">
              <a:solidFill>
                <a:srgbClr val="07376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rPr lang="en-US" sz="4900">
                <a:solidFill>
                  <a:srgbClr val="073763"/>
                </a:solidFill>
              </a:rPr>
              <a:t>This is the interface to connect our sensors.</a:t>
            </a:r>
            <a:endParaRPr sz="4900">
              <a:solidFill>
                <a:srgbClr val="073763"/>
              </a:solidFill>
            </a:endParaRPr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0287" y="3851750"/>
            <a:ext cx="16411313" cy="978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title"/>
          </p:nvPr>
        </p:nvSpPr>
        <p:spPr>
          <a:xfrm>
            <a:off x="1206450" y="650500"/>
            <a:ext cx="22743900" cy="2270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100"/>
              <a:buFont typeface="Helvetica Neue"/>
              <a:buNone/>
            </a:pPr>
            <a:r>
              <a:rPr lang="en-US" sz="13100">
                <a:solidFill>
                  <a:srgbClr val="0B5394"/>
                </a:solidFill>
              </a:rPr>
              <a:t>Breadboard and jump wires</a:t>
            </a:r>
            <a:endParaRPr>
              <a:solidFill>
                <a:srgbClr val="0B5394"/>
              </a:solidFill>
            </a:endParaRPr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35650" y="4142395"/>
            <a:ext cx="11070400" cy="892550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9"/>
          <p:cNvSpPr txBox="1"/>
          <p:nvPr>
            <p:ph idx="1" type="body"/>
          </p:nvPr>
        </p:nvSpPr>
        <p:spPr>
          <a:xfrm>
            <a:off x="790700" y="3927950"/>
            <a:ext cx="13161300" cy="89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rPr lang="en-US" sz="4900">
                <a:solidFill>
                  <a:srgbClr val="073763"/>
                </a:solidFill>
              </a:rPr>
              <a:t>Using a breadboard and jump wires,</a:t>
            </a:r>
            <a:endParaRPr sz="4900">
              <a:solidFill>
                <a:srgbClr val="07376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rPr lang="en-US" sz="4900">
                <a:solidFill>
                  <a:srgbClr val="073763"/>
                </a:solidFill>
              </a:rPr>
              <a:t>we can create our circuit of sensors without soldering.</a:t>
            </a:r>
            <a:endParaRPr sz="4900">
              <a:solidFill>
                <a:srgbClr val="07376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t/>
            </a:r>
            <a:endParaRPr sz="4900">
              <a:solidFill>
                <a:srgbClr val="07376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rPr lang="en-US" sz="4900">
                <a:solidFill>
                  <a:srgbClr val="073763"/>
                </a:solidFill>
              </a:rPr>
              <a:t>This is an essential step of prototyping to understand how you want to design your circuit.</a:t>
            </a:r>
            <a:endParaRPr sz="4900"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1206450" y="650500"/>
            <a:ext cx="22743900" cy="2270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100"/>
              <a:buFont typeface="Helvetica Neue"/>
              <a:buNone/>
            </a:pPr>
            <a:r>
              <a:rPr lang="en-US" sz="13100">
                <a:solidFill>
                  <a:srgbClr val="0B5394"/>
                </a:solidFill>
              </a:rPr>
              <a:t>Printed Circuit Board (PCB)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175" name="Google Shape;175;p30"/>
          <p:cNvSpPr txBox="1"/>
          <p:nvPr>
            <p:ph idx="1" type="body"/>
          </p:nvPr>
        </p:nvSpPr>
        <p:spPr>
          <a:xfrm>
            <a:off x="790700" y="3927950"/>
            <a:ext cx="21017100" cy="89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rPr lang="en-US" sz="4900">
                <a:solidFill>
                  <a:srgbClr val="073763"/>
                </a:solidFill>
              </a:rPr>
              <a:t>When the design is finalized, PCB (Printed Circuit Board) can be custom ordered to replace the breadboard and jump wires.</a:t>
            </a:r>
            <a:endParaRPr sz="4900"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</a:pPr>
            <a:r>
              <a:rPr lang="en-US" sz="4900">
                <a:solidFill>
                  <a:srgbClr val="073763"/>
                </a:solidFill>
              </a:rPr>
              <a:t>Various online websites offer this service for an affordable price.</a:t>
            </a:r>
            <a:endParaRPr sz="4900">
              <a:solidFill>
                <a:srgbClr val="073763"/>
              </a:solidFill>
            </a:endParaRPr>
          </a:p>
        </p:txBody>
      </p:sp>
      <p:pic>
        <p:nvPicPr>
          <p:cNvPr id="176" name="Google Shape;1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1550" y="6766600"/>
            <a:ext cx="11962450" cy="69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5575" y="6927363"/>
            <a:ext cx="8162000" cy="640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type="title"/>
          </p:nvPr>
        </p:nvSpPr>
        <p:spPr>
          <a:xfrm>
            <a:off x="1155450" y="369950"/>
            <a:ext cx="22743900" cy="2270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100"/>
              <a:buFont typeface="Helvetica Neue"/>
              <a:buNone/>
            </a:pPr>
            <a:r>
              <a:rPr lang="en-US" sz="13100">
                <a:solidFill>
                  <a:srgbClr val="0B5394"/>
                </a:solidFill>
              </a:rPr>
              <a:t>The circuit</a:t>
            </a:r>
            <a:endParaRPr>
              <a:solidFill>
                <a:srgbClr val="0B5394"/>
              </a:solidFill>
            </a:endParaRPr>
          </a:p>
        </p:txBody>
      </p:sp>
      <p:pic>
        <p:nvPicPr>
          <p:cNvPr id="183" name="Google Shape;1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2650" y="2716850"/>
            <a:ext cx="14316281" cy="1079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1"/>
          <p:cNvSpPr txBox="1"/>
          <p:nvPr/>
        </p:nvSpPr>
        <p:spPr>
          <a:xfrm>
            <a:off x="1282975" y="12635950"/>
            <a:ext cx="10169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6FA8D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Designed with the open-source software Fritzing.</a:t>
            </a:r>
            <a:endParaRPr sz="3500">
              <a:solidFill>
                <a:srgbClr val="6FA8D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5" name="Google Shape;185;p31"/>
          <p:cNvSpPr txBox="1"/>
          <p:nvPr/>
        </p:nvSpPr>
        <p:spPr>
          <a:xfrm>
            <a:off x="1627950" y="3697775"/>
            <a:ext cx="4055400" cy="57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0737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 sensor</a:t>
            </a:r>
            <a:endParaRPr b="1" sz="4000">
              <a:solidFill>
                <a:srgbClr val="07376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0737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has a datasheet</a:t>
            </a:r>
            <a:endParaRPr b="1" sz="4000">
              <a:solidFill>
                <a:srgbClr val="07376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0737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provided by the manufacturer</a:t>
            </a:r>
            <a:endParaRPr b="1" sz="4000">
              <a:solidFill>
                <a:srgbClr val="07376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0737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which specifies how to connect the sensor.</a:t>
            </a:r>
            <a:endParaRPr b="1" sz="4000">
              <a:solidFill>
                <a:srgbClr val="07376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07376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07376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type="title"/>
          </p:nvPr>
        </p:nvSpPr>
        <p:spPr>
          <a:xfrm>
            <a:off x="7575300" y="561150"/>
            <a:ext cx="9233400" cy="20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100"/>
              <a:buFont typeface="Helvetica Neue"/>
              <a:buNone/>
            </a:pPr>
            <a:r>
              <a:rPr lang="en-US" sz="13100">
                <a:solidFill>
                  <a:srgbClr val="0B5394"/>
                </a:solidFill>
              </a:rPr>
              <a:t>In practice</a:t>
            </a:r>
            <a:endParaRPr>
              <a:solidFill>
                <a:srgbClr val="0B5394"/>
              </a:solidFill>
            </a:endParaRPr>
          </a:p>
        </p:txBody>
      </p:sp>
      <p:pic>
        <p:nvPicPr>
          <p:cNvPr id="191" name="Google Shape;1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98608"/>
            <a:ext cx="24384000" cy="10317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type="title"/>
          </p:nvPr>
        </p:nvSpPr>
        <p:spPr>
          <a:xfrm>
            <a:off x="1657800" y="739700"/>
            <a:ext cx="21068400" cy="20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 fontScale="90000"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Helvetica Neue"/>
              <a:buNone/>
            </a:pPr>
            <a:r>
              <a:rPr lang="en-US" sz="13100">
                <a:solidFill>
                  <a:srgbClr val="0B5394"/>
                </a:solidFill>
              </a:rPr>
              <a:t>Ultrasonic proximity sensor</a:t>
            </a:r>
            <a:endParaRPr>
              <a:solidFill>
                <a:srgbClr val="0B5394"/>
              </a:solidFill>
            </a:endParaRPr>
          </a:p>
        </p:txBody>
      </p:sp>
      <p:pic>
        <p:nvPicPr>
          <p:cNvPr id="197" name="Google Shape;1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52875"/>
            <a:ext cx="24384000" cy="9763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575" y="0"/>
            <a:ext cx="19459449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25350" y="6362699"/>
            <a:ext cx="3571650" cy="345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4"/>
          <p:cNvSpPr txBox="1"/>
          <p:nvPr/>
        </p:nvSpPr>
        <p:spPr>
          <a:xfrm>
            <a:off x="17074625" y="5777700"/>
            <a:ext cx="6088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Smaller field of view = better accuracy</a:t>
            </a:r>
            <a:endParaRPr sz="26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/>
          <p:nvPr/>
        </p:nvSpPr>
        <p:spPr>
          <a:xfrm>
            <a:off x="1024350" y="2154625"/>
            <a:ext cx="72948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0737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- Object temperature:</a:t>
            </a:r>
            <a:endParaRPr b="1" sz="3500">
              <a:solidFill>
                <a:srgbClr val="07376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737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average temperature within the optical cone of the sensor.</a:t>
            </a:r>
            <a:endParaRPr sz="3500">
              <a:solidFill>
                <a:srgbClr val="07376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07376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0737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 - Ambient temperature:</a:t>
            </a:r>
            <a:endParaRPr b="1" sz="3500">
              <a:solidFill>
                <a:srgbClr val="07376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737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temperature surrounding the sensor itself. This value is used by the manufacturer to calculate To.</a:t>
            </a:r>
            <a:endParaRPr sz="3500">
              <a:solidFill>
                <a:srgbClr val="07376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0" name="Google Shape;210;p35"/>
          <p:cNvSpPr txBox="1"/>
          <p:nvPr/>
        </p:nvSpPr>
        <p:spPr>
          <a:xfrm>
            <a:off x="5238950" y="76200"/>
            <a:ext cx="147237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100">
                <a:solidFill>
                  <a:srgbClr val="0B539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Medical accuracy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1" name="Google Shape;2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7525" y="7784422"/>
            <a:ext cx="6137929" cy="593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98786" y="2889450"/>
            <a:ext cx="9285225" cy="1027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350" y="6725425"/>
            <a:ext cx="9710066" cy="69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5"/>
          <p:cNvSpPr txBox="1"/>
          <p:nvPr/>
        </p:nvSpPr>
        <p:spPr>
          <a:xfrm>
            <a:off x="10044713" y="5996100"/>
            <a:ext cx="5075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0737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DCC model:</a:t>
            </a:r>
            <a:endParaRPr sz="4500">
              <a:solidFill>
                <a:srgbClr val="07376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0737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35° field of view</a:t>
            </a:r>
            <a:endParaRPr sz="4500">
              <a:solidFill>
                <a:srgbClr val="07376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idx="1" type="body"/>
          </p:nvPr>
        </p:nvSpPr>
        <p:spPr>
          <a:xfrm>
            <a:off x="1256575" y="4913425"/>
            <a:ext cx="22487100" cy="8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4500">
                <a:solidFill>
                  <a:srgbClr val="073763"/>
                </a:solidFill>
              </a:rPr>
              <a:t>Covid-19 has changed the world, and computer engineering wasn't an exception.</a:t>
            </a:r>
            <a:endParaRPr sz="4500">
              <a:solidFill>
                <a:srgbClr val="07376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4500">
              <a:solidFill>
                <a:srgbClr val="07376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4500">
                <a:solidFill>
                  <a:srgbClr val="073763"/>
                </a:solidFill>
              </a:rPr>
              <a:t>The covid pandemic is still here and not everybody is taking the necessary safety precautions.</a:t>
            </a:r>
            <a:endParaRPr sz="4500">
              <a:solidFill>
                <a:srgbClr val="07376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4500">
              <a:solidFill>
                <a:srgbClr val="07376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4500">
                <a:solidFill>
                  <a:srgbClr val="073763"/>
                </a:solidFill>
              </a:rPr>
              <a:t>We propose a simple solution to lower the spread of the virus by checking that people are wearing their mask and also their temperature before they enter a crowded or enclosed place.</a:t>
            </a:r>
            <a:endParaRPr sz="4500">
              <a:solidFill>
                <a:srgbClr val="07376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4500">
              <a:solidFill>
                <a:srgbClr val="07376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4500">
              <a:solidFill>
                <a:srgbClr val="07376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500">
              <a:solidFill>
                <a:srgbClr val="07376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t/>
            </a:r>
            <a:endParaRPr sz="4500">
              <a:solidFill>
                <a:srgbClr val="073763"/>
              </a:solidFill>
            </a:endParaRPr>
          </a:p>
        </p:txBody>
      </p:sp>
      <p:sp>
        <p:nvSpPr>
          <p:cNvPr id="83" name="Google Shape;83;p18"/>
          <p:cNvSpPr txBox="1"/>
          <p:nvPr>
            <p:ph type="title"/>
          </p:nvPr>
        </p:nvSpPr>
        <p:spPr>
          <a:xfrm>
            <a:off x="1514575" y="-1121700"/>
            <a:ext cx="21971100" cy="4897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100"/>
              <a:buFont typeface="Helvetica Neue"/>
              <a:buNone/>
            </a:pPr>
            <a:r>
              <a:rPr lang="en-US" sz="13100">
                <a:solidFill>
                  <a:srgbClr val="0B5394"/>
                </a:solidFill>
              </a:rPr>
              <a:t>It all starts with an idea</a:t>
            </a:r>
            <a:endParaRPr>
              <a:solidFill>
                <a:srgbClr val="0B5394"/>
              </a:solidFill>
            </a:endParaRPr>
          </a:p>
        </p:txBody>
      </p:sp>
      <p:pic>
        <p:nvPicPr>
          <p:cNvPr descr="Google Shape;84;p18" id="84" name="Google Shape;8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66448" y="1011553"/>
            <a:ext cx="4096160" cy="2871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/>
        </p:nvSpPr>
        <p:spPr>
          <a:xfrm>
            <a:off x="9205038" y="488550"/>
            <a:ext cx="59739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100">
                <a:solidFill>
                  <a:srgbClr val="0B539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Buzzer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0" name="Google Shape;22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38100" y="5612726"/>
            <a:ext cx="9118350" cy="570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5726" y="5254300"/>
            <a:ext cx="9118349" cy="624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/>
        </p:nvSpPr>
        <p:spPr>
          <a:xfrm>
            <a:off x="8037074" y="488550"/>
            <a:ext cx="92604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100">
                <a:solidFill>
                  <a:srgbClr val="0B539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PiCamera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7" name="Google Shape;2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6213" y="3520200"/>
            <a:ext cx="10811575" cy="988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5350" y="6339275"/>
            <a:ext cx="10049775" cy="56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8"/>
          <p:cNvSpPr txBox="1"/>
          <p:nvPr/>
        </p:nvSpPr>
        <p:spPr>
          <a:xfrm>
            <a:off x="3408887" y="1491375"/>
            <a:ext cx="139242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100">
                <a:solidFill>
                  <a:srgbClr val="0B539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Computer vision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4" name="Google Shape;23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64412" y="1591613"/>
            <a:ext cx="3810699" cy="200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35200" y="6339275"/>
            <a:ext cx="6316350" cy="42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5225" y="6339275"/>
            <a:ext cx="7875825" cy="47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8950" y="5306650"/>
            <a:ext cx="2787875" cy="34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8"/>
          <p:cNvSpPr txBox="1"/>
          <p:nvPr/>
        </p:nvSpPr>
        <p:spPr>
          <a:xfrm>
            <a:off x="2668988" y="11359325"/>
            <a:ext cx="4308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737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Viola-Jones algorithm</a:t>
            </a:r>
            <a:endParaRPr b="1" sz="3000">
              <a:solidFill>
                <a:srgbClr val="07376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9" name="Google Shape;239;p38"/>
          <p:cNvSpPr txBox="1"/>
          <p:nvPr/>
        </p:nvSpPr>
        <p:spPr>
          <a:xfrm>
            <a:off x="8731600" y="7901525"/>
            <a:ext cx="1377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b="1" sz="9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0" name="Google Shape;240;p38"/>
          <p:cNvSpPr txBox="1"/>
          <p:nvPr/>
        </p:nvSpPr>
        <p:spPr>
          <a:xfrm>
            <a:off x="16279150" y="7279775"/>
            <a:ext cx="1377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 b="1" sz="9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/>
          <p:nvPr/>
        </p:nvSpPr>
        <p:spPr>
          <a:xfrm>
            <a:off x="5229900" y="710600"/>
            <a:ext cx="139242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100">
                <a:solidFill>
                  <a:srgbClr val="0B539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Dataset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6" name="Google Shape;24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08650"/>
            <a:ext cx="12500824" cy="950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11775" y="4208650"/>
            <a:ext cx="12500824" cy="950734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9"/>
          <p:cNvSpPr txBox="1"/>
          <p:nvPr/>
        </p:nvSpPr>
        <p:spPr>
          <a:xfrm>
            <a:off x="6149425" y="3159975"/>
            <a:ext cx="12791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Helvetica Neue"/>
                <a:ea typeface="Helvetica Neue"/>
                <a:cs typeface="Helvetica Neue"/>
                <a:sym typeface="Helvetica Neue"/>
              </a:rPr>
              <a:t>6500 photos, 30 epochs</a:t>
            </a:r>
            <a:endParaRPr sz="4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/>
          <p:nvPr/>
        </p:nvSpPr>
        <p:spPr>
          <a:xfrm>
            <a:off x="5229900" y="710600"/>
            <a:ext cx="139242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100">
                <a:solidFill>
                  <a:srgbClr val="0B539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Split dataset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4" name="Google Shape;25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9713" y="4719425"/>
            <a:ext cx="12364575" cy="710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/>
          <p:nvPr/>
        </p:nvSpPr>
        <p:spPr>
          <a:xfrm>
            <a:off x="1754400" y="777225"/>
            <a:ext cx="208752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100">
                <a:solidFill>
                  <a:srgbClr val="0B539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data normalization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0" name="Google Shape;26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19725"/>
            <a:ext cx="11361724" cy="522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46012" y="4696689"/>
            <a:ext cx="6337988" cy="6961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5300" y="4717775"/>
            <a:ext cx="6337988" cy="691971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1"/>
          <p:cNvSpPr txBox="1"/>
          <p:nvPr/>
        </p:nvSpPr>
        <p:spPr>
          <a:xfrm>
            <a:off x="12643411" y="4038900"/>
            <a:ext cx="400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Before normalization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4" name="Google Shape;264;p41"/>
          <p:cNvSpPr txBox="1"/>
          <p:nvPr/>
        </p:nvSpPr>
        <p:spPr>
          <a:xfrm>
            <a:off x="19214122" y="4038900"/>
            <a:ext cx="400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After </a:t>
            </a: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normalization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2"/>
          <p:cNvSpPr txBox="1"/>
          <p:nvPr/>
        </p:nvSpPr>
        <p:spPr>
          <a:xfrm>
            <a:off x="3839863" y="748925"/>
            <a:ext cx="168336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100">
                <a:solidFill>
                  <a:srgbClr val="0B539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augmentation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0" name="Google Shape;270;p42"/>
          <p:cNvSpPr txBox="1"/>
          <p:nvPr/>
        </p:nvSpPr>
        <p:spPr>
          <a:xfrm>
            <a:off x="7648513" y="3983950"/>
            <a:ext cx="9216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737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Rescale, rotate, shift, shear, zoom, flip</a:t>
            </a:r>
            <a:endParaRPr sz="4000">
              <a:solidFill>
                <a:srgbClr val="07376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1" name="Google Shape;27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450" y="6296421"/>
            <a:ext cx="22590451" cy="5761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3"/>
          <p:cNvSpPr txBox="1"/>
          <p:nvPr/>
        </p:nvSpPr>
        <p:spPr>
          <a:xfrm>
            <a:off x="3839863" y="748925"/>
            <a:ext cx="168336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100">
                <a:solidFill>
                  <a:srgbClr val="0B539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#1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7" name="Google Shape;277;p43"/>
          <p:cNvSpPr txBox="1"/>
          <p:nvPr/>
        </p:nvSpPr>
        <p:spPr>
          <a:xfrm>
            <a:off x="5842050" y="3994175"/>
            <a:ext cx="12910500" cy="83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 (type)                 Output Shape              Param #   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=================================================================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conv2d (Conv2D)              (None, 222, 222, 100)     2800      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_________________________________________________________________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conv2d_1 (Conv2D)            (None, 220, 220, 100)     90100     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_________________________________________________________________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flatten (Flatten)            (None, 4840000)           0         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_________________________________________________________________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dense (Dense)                (None, 50)                242000050 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_________________________________________________________________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dense_1 (Dense)              (None, 2)                 102       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=================================================================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Total params: 242,093,052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Trainable params: 242,093,052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Non-trainable params: 0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optimizer='adam', loss='binary_crossentropy', metrics=['acc']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07376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8" name="Google Shape;278;p43"/>
          <p:cNvSpPr txBox="1"/>
          <p:nvPr/>
        </p:nvSpPr>
        <p:spPr>
          <a:xfrm>
            <a:off x="6038400" y="12314675"/>
            <a:ext cx="1279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4"/>
          <p:cNvSpPr txBox="1"/>
          <p:nvPr/>
        </p:nvSpPr>
        <p:spPr>
          <a:xfrm>
            <a:off x="3839863" y="63125"/>
            <a:ext cx="168336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0">
                <a:solidFill>
                  <a:srgbClr val="0B539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#1</a:t>
            </a:r>
            <a:endParaRPr sz="1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4" name="Google Shape;28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3950" y="2527712"/>
            <a:ext cx="8097750" cy="568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87150" y="2595009"/>
            <a:ext cx="8284700" cy="569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97900" y="8243745"/>
            <a:ext cx="8097750" cy="5552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7500" y="7886043"/>
            <a:ext cx="8284699" cy="587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4"/>
          <p:cNvSpPr txBox="1"/>
          <p:nvPr/>
        </p:nvSpPr>
        <p:spPr>
          <a:xfrm>
            <a:off x="257875" y="1807025"/>
            <a:ext cx="12172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737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accuracy: 69.9%, Test loss: 38.1%</a:t>
            </a:r>
            <a:endParaRPr sz="4000">
              <a:solidFill>
                <a:srgbClr val="07376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/>
          <p:nvPr/>
        </p:nvSpPr>
        <p:spPr>
          <a:xfrm>
            <a:off x="3839863" y="367925"/>
            <a:ext cx="168336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100">
                <a:solidFill>
                  <a:srgbClr val="0B539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#2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4" name="Google Shape;294;p45"/>
          <p:cNvSpPr txBox="1"/>
          <p:nvPr/>
        </p:nvSpPr>
        <p:spPr>
          <a:xfrm>
            <a:off x="5723125" y="3159875"/>
            <a:ext cx="12816300" cy="105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 (type)                 Output Shape              Param #   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=================================================================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conv2d_2 (Conv2D)            (None, 222, 222, 100)     2800      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_________________________________________________________________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max_pooling2d (MaxPooling2D) (None, 111, 111, 100)     0         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_________________________________________________________________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conv2d_3 (Conv2D)            (None, 109, 109, 100)     90100     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_________________________________________________________________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max_pooling2d_1 (MaxPooling2 (None, 54, 54, 100)       0         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_________________________________________________________________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flatten_1 (Flatten)          (None, 291600)            0         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_________________________________________________________________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dropout (Dropout)            (None, 291600)            0         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_________________________________________________________________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dense_2 (Dense)              (None, 50)                14580050  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_________________________________________________________________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dense_3 (Dense)              (None, 2)                 102       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=================================================================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Total params: 14,673,052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Trainable params: 14,673,052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Non-trainable params: 0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optimizer='adam', loss='binary_crossentropy', metrics=['acc']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idx="1" type="body"/>
          </p:nvPr>
        </p:nvSpPr>
        <p:spPr>
          <a:xfrm>
            <a:off x="644100" y="3225450"/>
            <a:ext cx="230958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rPr lang="en-US" sz="4200">
                <a:solidFill>
                  <a:srgbClr val="073763"/>
                </a:solidFill>
              </a:rPr>
              <a:t>Have someone check the temperature of every person using a temperature gun.</a:t>
            </a:r>
            <a:endParaRPr sz="4200">
              <a:solidFill>
                <a:srgbClr val="073763"/>
              </a:solidFill>
            </a:endParaRPr>
          </a:p>
        </p:txBody>
      </p:sp>
      <p:sp>
        <p:nvSpPr>
          <p:cNvPr id="90" name="Google Shape;90;p19"/>
          <p:cNvSpPr txBox="1"/>
          <p:nvPr>
            <p:ph type="title"/>
          </p:nvPr>
        </p:nvSpPr>
        <p:spPr>
          <a:xfrm>
            <a:off x="1514575" y="738400"/>
            <a:ext cx="21956700" cy="16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 fontScale="90000"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Helvetica Neue"/>
              <a:buNone/>
            </a:pPr>
            <a:r>
              <a:rPr lang="en-US" sz="13100">
                <a:solidFill>
                  <a:srgbClr val="0B5394"/>
                </a:solidFill>
              </a:rPr>
              <a:t>The manual way</a:t>
            </a:r>
            <a:endParaRPr>
              <a:solidFill>
                <a:srgbClr val="0B5394"/>
              </a:solidFill>
            </a:endParaRPr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1200" y="5141600"/>
            <a:ext cx="12861600" cy="857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6"/>
          <p:cNvSpPr txBox="1"/>
          <p:nvPr/>
        </p:nvSpPr>
        <p:spPr>
          <a:xfrm>
            <a:off x="3839863" y="-89275"/>
            <a:ext cx="168336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0">
                <a:solidFill>
                  <a:srgbClr val="0B539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#2</a:t>
            </a:r>
            <a:endParaRPr sz="1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0" name="Google Shape;300;p46"/>
          <p:cNvSpPr txBox="1"/>
          <p:nvPr/>
        </p:nvSpPr>
        <p:spPr>
          <a:xfrm>
            <a:off x="257875" y="1578425"/>
            <a:ext cx="12172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737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accuracy: 80%, Test loss: 40%</a:t>
            </a:r>
            <a:endParaRPr sz="4000">
              <a:solidFill>
                <a:srgbClr val="07376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1" name="Google Shape;30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9700" y="2532725"/>
            <a:ext cx="8385362" cy="5494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25061" y="2532725"/>
            <a:ext cx="8237880" cy="5320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9700" y="8335511"/>
            <a:ext cx="8237880" cy="5397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14526" y="8470459"/>
            <a:ext cx="8258949" cy="5397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/>
          <p:nvPr/>
        </p:nvSpPr>
        <p:spPr>
          <a:xfrm>
            <a:off x="3839863" y="-165475"/>
            <a:ext cx="168336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0">
                <a:solidFill>
                  <a:srgbClr val="0B539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#3</a:t>
            </a:r>
            <a:endParaRPr sz="1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0" name="Google Shape;310;p47"/>
          <p:cNvSpPr txBox="1"/>
          <p:nvPr/>
        </p:nvSpPr>
        <p:spPr>
          <a:xfrm>
            <a:off x="6023550" y="1490000"/>
            <a:ext cx="12794100" cy="12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 (type)                 Output Shape              Param #   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=================================================================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conv2d_4 (Conv2D)            (None, 222, 222, 100)     2800      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_________________________________________________________________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max_pooling2d_2 (MaxPooling2 (None, 111, 111, 100)     0         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_________________________________________________________________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batch_normalization (BatchNo (None, 111, 111, 100)     400       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_________________________________________________________________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conv2d_5 (Conv2D)            (None, 109, 109, 100)     90100     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_________________________________________________________________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max_pooling2d_3 (MaxPooling2 (None, 54, 54, 100)       0         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_________________________________________________________________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batch_normalization_1 (Batch (None, 54, 54, 100)       400       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_________________________________________________________________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flatten_2 (Flatten)          (None, 291600)            0         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_________________________________________________________________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dropout_1 (Dropout)          (None, 291600)            0         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_________________________________________________________________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dense_4 (Dense)              (None, 50)                14580050  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_________________________________________________________________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batch_normalization_2 (Batch (None, 50)                200       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_________________________________________________________________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dense_5 (Dense)              (None, 2)                 102       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=================================================================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Total params: 14,674,052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Trainable params: 14,673,552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Non-trainable params: 500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optimizer='adam', loss='binary_crossentropy', metrics=['acc']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8"/>
          <p:cNvSpPr txBox="1"/>
          <p:nvPr/>
        </p:nvSpPr>
        <p:spPr>
          <a:xfrm>
            <a:off x="3839863" y="63125"/>
            <a:ext cx="168336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0">
                <a:solidFill>
                  <a:srgbClr val="0B539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#3</a:t>
            </a:r>
            <a:endParaRPr sz="1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6" name="Google Shape;316;p48"/>
          <p:cNvSpPr txBox="1"/>
          <p:nvPr/>
        </p:nvSpPr>
        <p:spPr>
          <a:xfrm>
            <a:off x="257875" y="1654625"/>
            <a:ext cx="12172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737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accuracy: 32.1%, Test loss: 87.7%</a:t>
            </a:r>
            <a:endParaRPr sz="4000">
              <a:solidFill>
                <a:srgbClr val="07376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7" name="Google Shape;31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0875" y="2611060"/>
            <a:ext cx="7979183" cy="5568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00058" y="2532725"/>
            <a:ext cx="7816757" cy="5548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0875" y="8185743"/>
            <a:ext cx="7918273" cy="5488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39148" y="8247124"/>
            <a:ext cx="7938577" cy="546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9"/>
          <p:cNvSpPr txBox="1"/>
          <p:nvPr/>
        </p:nvSpPr>
        <p:spPr>
          <a:xfrm>
            <a:off x="3839863" y="-165475"/>
            <a:ext cx="168336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0">
                <a:solidFill>
                  <a:srgbClr val="0B539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#4</a:t>
            </a:r>
            <a:endParaRPr sz="1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6" name="Google Shape;326;p49"/>
          <p:cNvSpPr txBox="1"/>
          <p:nvPr/>
        </p:nvSpPr>
        <p:spPr>
          <a:xfrm>
            <a:off x="4994650" y="1490400"/>
            <a:ext cx="15345600" cy="12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 (type)                 Output Shape              Param #   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=================================================================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conv2d_6 (Conv2D)            (None, 222, 222, 100)     2800      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_________________________________________________________________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max_pooling2d_4 (MaxPooling2 (None, 111, 111, 100)     0         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_________________________________________________________________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batch_normalization_3 (Batch (None, 111, 111, 100)     400       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_________________________________________________________________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conv2d_7 (Conv2D)            (None, 109, 109, 100)     90100     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_________________________________________________________________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max_pooling2d_5 (MaxPooling2 (None, 54, 54, 100)       0         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_________________________________________________________________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batch_normalization_4 (Batch (None, 54, 54, 100)       400       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_________________________________________________________________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flatten_3 (Flatten)          (None, 291600)            0         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_________________________________________________________________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dropout_2 (Dropout)          (None, 291600)            0         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_________________________________________________________________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dense_6 (Dense)              (None, 50)                14580050  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_________________________________________________________________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batch_normalization_5 (Batch (None, 50)                200       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_________________________________________________________________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dense_7 (Dense)              (None, 2)                 102       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=================================================================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Total params: 14,674,052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Trainable params: 14,673,552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Non-trainable params: 500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optimizer=SGD(learning_rate=ExponentialDecay(initial_learning_rate=1e-2, decay_steps=10000, decay_rate=0.9), loss='binary_crossentropy', metrics=['acc'])</a:t>
            </a:r>
            <a:endParaRPr b="1" sz="27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0"/>
          <p:cNvSpPr txBox="1"/>
          <p:nvPr/>
        </p:nvSpPr>
        <p:spPr>
          <a:xfrm>
            <a:off x="3839863" y="-13075"/>
            <a:ext cx="168336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0">
                <a:solidFill>
                  <a:srgbClr val="0B539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#4</a:t>
            </a:r>
            <a:endParaRPr sz="1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2" name="Google Shape;332;p50"/>
          <p:cNvSpPr txBox="1"/>
          <p:nvPr/>
        </p:nvSpPr>
        <p:spPr>
          <a:xfrm>
            <a:off x="257875" y="1578425"/>
            <a:ext cx="12172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737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accuracy: 89.9%, Test loss: 27.3%</a:t>
            </a:r>
            <a:endParaRPr sz="4000">
              <a:solidFill>
                <a:srgbClr val="07376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3" name="Google Shape;33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9875" y="2532725"/>
            <a:ext cx="8180836" cy="5672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78228" y="2539275"/>
            <a:ext cx="8159806" cy="5652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9875" y="8141069"/>
            <a:ext cx="8201867" cy="5510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15137" y="8205139"/>
            <a:ext cx="8285988" cy="5510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1"/>
          <p:cNvSpPr txBox="1"/>
          <p:nvPr/>
        </p:nvSpPr>
        <p:spPr>
          <a:xfrm>
            <a:off x="3839863" y="-165475"/>
            <a:ext cx="168336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0">
                <a:solidFill>
                  <a:srgbClr val="0B539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#5</a:t>
            </a:r>
            <a:endParaRPr sz="1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2" name="Google Shape;342;p51"/>
          <p:cNvSpPr txBox="1"/>
          <p:nvPr/>
        </p:nvSpPr>
        <p:spPr>
          <a:xfrm>
            <a:off x="4583875" y="1528450"/>
            <a:ext cx="15345600" cy="12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 (type)                 Output Shape              Param #   </a:t>
            </a:r>
            <a:endParaRPr b="1" sz="2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=================================================================</a:t>
            </a:r>
            <a:endParaRPr b="1" sz="2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conv2d_10 (Conv2D)           (None, 222, 222, 200)     5600      </a:t>
            </a:r>
            <a:endParaRPr b="1" sz="2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_________________________________________________________________</a:t>
            </a:r>
            <a:endParaRPr b="1" sz="2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max_pooling2d_8 (MaxPooling2 (None, 111, 111, 200)     0         </a:t>
            </a:r>
            <a:endParaRPr b="1" sz="2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_________________________________________________________________</a:t>
            </a:r>
            <a:endParaRPr b="1" sz="2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batch_normalization_9 (Batch (None, 111, 111, 200)     800       </a:t>
            </a:r>
            <a:endParaRPr b="1" sz="2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_________________________________________________________________</a:t>
            </a:r>
            <a:endParaRPr b="1" sz="2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conv2d_11 (Conv2D)           (None, 109, 109, 200)     360200    </a:t>
            </a:r>
            <a:endParaRPr b="1" sz="2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_________________________________________________________________</a:t>
            </a:r>
            <a:endParaRPr b="1" sz="2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max_pooling2d_9 (MaxPooling2 (None, 54, 54, 200)       0         </a:t>
            </a:r>
            <a:endParaRPr b="1" sz="2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_________________________________________________________________</a:t>
            </a:r>
            <a:endParaRPr b="1" sz="2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batch_normalization_10 (Batc (None, 54, 54, 200)       800       </a:t>
            </a:r>
            <a:endParaRPr b="1" sz="2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_________________________________________________________________</a:t>
            </a:r>
            <a:endParaRPr b="1" sz="2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flatten_5 (Flatten)          (None, 583200)            0         </a:t>
            </a:r>
            <a:endParaRPr b="1" sz="2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_________________________________________________________________</a:t>
            </a:r>
            <a:endParaRPr b="1" sz="2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dropout_4 (Dropout)          (None, 583200)            0         </a:t>
            </a:r>
            <a:endParaRPr b="1" sz="2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_________________________________________________________________</a:t>
            </a:r>
            <a:endParaRPr b="1" sz="2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dense_10 (Dense)             (None, 100)               58320100  </a:t>
            </a:r>
            <a:endParaRPr b="1" sz="2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_________________________________________________________________</a:t>
            </a:r>
            <a:endParaRPr b="1" sz="2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batch_normalization_11 (Batc (None, 100)               400       </a:t>
            </a:r>
            <a:endParaRPr b="1" sz="2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_________________________________________________________________</a:t>
            </a:r>
            <a:endParaRPr b="1" sz="2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dense_11 (Dense)             (None, 2)                 202       </a:t>
            </a:r>
            <a:endParaRPr b="1" sz="2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=================================================================</a:t>
            </a:r>
            <a:endParaRPr b="1" sz="2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Total params: 58,688,102</a:t>
            </a:r>
            <a:endParaRPr b="1" sz="2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Trainable params: 58,687,102</a:t>
            </a:r>
            <a:endParaRPr b="1" sz="2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Non-trainable params: 1,000</a:t>
            </a:r>
            <a:endParaRPr b="1" sz="2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7376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optimizer='adam', loss='binary_crossentropy', metrics=['acc']</a:t>
            </a:r>
            <a:endParaRPr b="1" sz="2800">
              <a:solidFill>
                <a:srgbClr val="07376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2"/>
          <p:cNvSpPr txBox="1"/>
          <p:nvPr/>
        </p:nvSpPr>
        <p:spPr>
          <a:xfrm>
            <a:off x="3839863" y="-13075"/>
            <a:ext cx="168336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0">
                <a:solidFill>
                  <a:srgbClr val="0B539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#5</a:t>
            </a:r>
            <a:endParaRPr sz="1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8" name="Google Shape;348;p52"/>
          <p:cNvSpPr txBox="1"/>
          <p:nvPr/>
        </p:nvSpPr>
        <p:spPr>
          <a:xfrm>
            <a:off x="257875" y="1807025"/>
            <a:ext cx="12172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737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accuracy: 89.9%, Test loss: 36.9%</a:t>
            </a:r>
            <a:endParaRPr sz="4000">
              <a:solidFill>
                <a:srgbClr val="07376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49" name="Google Shape;34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2175" y="2720900"/>
            <a:ext cx="8089220" cy="552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89801" y="2798440"/>
            <a:ext cx="7903023" cy="5467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2175" y="8263484"/>
            <a:ext cx="8109909" cy="552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89801" y="8280269"/>
            <a:ext cx="8171974" cy="5447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3"/>
          <p:cNvSpPr txBox="1"/>
          <p:nvPr/>
        </p:nvSpPr>
        <p:spPr>
          <a:xfrm>
            <a:off x="3839863" y="-317875"/>
            <a:ext cx="168336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0">
                <a:solidFill>
                  <a:srgbClr val="0B539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#6</a:t>
            </a:r>
            <a:endParaRPr sz="1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8" name="Google Shape;358;p53"/>
          <p:cNvSpPr txBox="1"/>
          <p:nvPr/>
        </p:nvSpPr>
        <p:spPr>
          <a:xfrm>
            <a:off x="7282225" y="1252350"/>
            <a:ext cx="9948900" cy="12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 (type)                 Output Shape              Param #   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=================================================================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conv2d_12 (Conv2D)           (None, 222, 222, 100)     2800      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_________________________________________________________________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max_pooling2d_10 (MaxPooling (None, 111, 111, 100)     0         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_________________________________________________________________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batch_normalization_12 (Batc (None, 111, 111, 100)     400       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_________________________________________________________________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conv2d_13 (Conv2D)           (None, 109, 109, 100)     90100     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_________________________________________________________________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max_pooling2d_11 (MaxPooling (None, 54, 54, 100)       0         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_________________________________________________________________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batch_normalization_13 (Batc (None, 54, 54, 100)       400       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_________________________________________________________________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conv2d_14 (Conv2D)           (None, 52, 52, 100)       90100     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_________________________________________________________________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max_pooling2d_12 (MaxPooling (None, 26, 26, 100)       0         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_________________________________________________________________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batch_normalization_14 (Batc (None, 26, 26, 100)       400       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_________________________________________________________________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conv2d_15 (Conv2D)           (None, 24, 24, 100)       90100     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_________________________________________________________________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max_pooling2d_13 (MaxPooling (None, 12, 12, 100)       0         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_________________________________________________________________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batch_normalization_15 (Batc (None, 12, 12, 100)       400       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_________________________________________________________________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flatten_6 (Flatten)          (None, 14400)             0         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_________________________________________________________________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dropout_5 (Dropout)          (None, 14400)             0         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_________________________________________________________________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dense_12 (Dense)             (None, 50)                720050    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_________________________________________________________________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batch_normalization_16 (Batc (None, 50)                200       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_________________________________________________________________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dense_13 (Dense)             (None, 2)                 102       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=================================================================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Total params: 995,052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Trainable params: 994,152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Non-trainable params: 900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9" name="Google Shape;359;p53"/>
          <p:cNvSpPr txBox="1"/>
          <p:nvPr/>
        </p:nvSpPr>
        <p:spPr>
          <a:xfrm>
            <a:off x="2885325" y="13215525"/>
            <a:ext cx="2107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SGD(learning_rate=ExponentialDecay(initial_learning_rate=1e-2,decay_steps=10000,decay_rate=0.9),loss='binary_crossentropy',metrics=['acc'])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4"/>
          <p:cNvSpPr txBox="1"/>
          <p:nvPr/>
        </p:nvSpPr>
        <p:spPr>
          <a:xfrm>
            <a:off x="3839863" y="-241675"/>
            <a:ext cx="168336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0">
                <a:solidFill>
                  <a:srgbClr val="0B539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#6</a:t>
            </a:r>
            <a:endParaRPr sz="1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5" name="Google Shape;365;p54"/>
          <p:cNvSpPr txBox="1"/>
          <p:nvPr/>
        </p:nvSpPr>
        <p:spPr>
          <a:xfrm>
            <a:off x="791275" y="1730825"/>
            <a:ext cx="573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 significant improvement</a:t>
            </a:r>
            <a:endParaRPr b="1" sz="3000">
              <a:solidFill>
                <a:srgbClr val="07376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6" name="Google Shape;36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3363" y="2453525"/>
            <a:ext cx="8112898" cy="5488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32303" y="2531009"/>
            <a:ext cx="7928979" cy="5488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3363" y="8261854"/>
            <a:ext cx="7969850" cy="5488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00573" y="8261854"/>
            <a:ext cx="7949414" cy="544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0413" y="0"/>
            <a:ext cx="19763176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" type="body"/>
          </p:nvPr>
        </p:nvSpPr>
        <p:spPr>
          <a:xfrm>
            <a:off x="552850" y="2985137"/>
            <a:ext cx="21971100" cy="8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rPr lang="en-US" sz="4000">
                <a:solidFill>
                  <a:srgbClr val="073763"/>
                </a:solidFill>
              </a:rPr>
              <a:t>The automatic way: using a camera, sensors and machine learning.</a:t>
            </a:r>
            <a:endParaRPr sz="4000">
              <a:solidFill>
                <a:srgbClr val="073763"/>
              </a:solidFill>
            </a:endParaRPr>
          </a:p>
        </p:txBody>
      </p:sp>
      <p:sp>
        <p:nvSpPr>
          <p:cNvPr id="97" name="Google Shape;97;p20"/>
          <p:cNvSpPr txBox="1"/>
          <p:nvPr>
            <p:ph type="title"/>
          </p:nvPr>
        </p:nvSpPr>
        <p:spPr>
          <a:xfrm>
            <a:off x="6051600" y="346075"/>
            <a:ext cx="12280800" cy="1525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100"/>
              <a:buFont typeface="Helvetica Neue"/>
              <a:buNone/>
            </a:pPr>
            <a:r>
              <a:rPr lang="en-US" sz="10000">
                <a:solidFill>
                  <a:srgbClr val="0B5394"/>
                </a:solidFill>
              </a:rPr>
              <a:t>The automatic way</a:t>
            </a:r>
            <a:endParaRPr sz="10000">
              <a:solidFill>
                <a:srgbClr val="0B5394"/>
              </a:solidFill>
            </a:endParaRPr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51775"/>
            <a:ext cx="16875726" cy="926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47875" y="2632075"/>
            <a:ext cx="7215000" cy="1108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6"/>
          <p:cNvSpPr txBox="1"/>
          <p:nvPr/>
        </p:nvSpPr>
        <p:spPr>
          <a:xfrm>
            <a:off x="3839863" y="-13075"/>
            <a:ext cx="168336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0">
                <a:solidFill>
                  <a:srgbClr val="0B539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#7 - MobileNetV2</a:t>
            </a:r>
            <a:endParaRPr sz="1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0" name="Google Shape;38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9874" y="3675825"/>
            <a:ext cx="7533383" cy="4870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78407" y="3675825"/>
            <a:ext cx="7476167" cy="4958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9874" y="8915706"/>
            <a:ext cx="7647814" cy="4800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26086" y="8915706"/>
            <a:ext cx="7380808" cy="4712377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6"/>
          <p:cNvSpPr txBox="1"/>
          <p:nvPr/>
        </p:nvSpPr>
        <p:spPr>
          <a:xfrm>
            <a:off x="1774525" y="2446975"/>
            <a:ext cx="5774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737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91.4% accuracy</a:t>
            </a:r>
            <a:endParaRPr sz="4000">
              <a:solidFill>
                <a:srgbClr val="07376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7"/>
          <p:cNvSpPr txBox="1"/>
          <p:nvPr/>
        </p:nvSpPr>
        <p:spPr>
          <a:xfrm>
            <a:off x="3839863" y="63125"/>
            <a:ext cx="168336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0">
                <a:solidFill>
                  <a:srgbClr val="0B539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#8 - </a:t>
            </a:r>
            <a:r>
              <a:rPr b="1" lang="en-US" sz="11000">
                <a:solidFill>
                  <a:srgbClr val="0B539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NASNetLarge</a:t>
            </a:r>
            <a:endParaRPr sz="1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90" name="Google Shape;39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4562" y="2828900"/>
            <a:ext cx="7215954" cy="5317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70516" y="2828900"/>
            <a:ext cx="7179044" cy="5278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4562" y="8457522"/>
            <a:ext cx="7142133" cy="5297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61288" y="8418570"/>
            <a:ext cx="7197499" cy="5258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7"/>
          <p:cNvSpPr txBox="1"/>
          <p:nvPr/>
        </p:nvSpPr>
        <p:spPr>
          <a:xfrm>
            <a:off x="886225" y="2060775"/>
            <a:ext cx="4286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0737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93.4% accuracy</a:t>
            </a:r>
            <a:endParaRPr b="1" sz="4000">
              <a:solidFill>
                <a:srgbClr val="07376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8"/>
          <p:cNvSpPr txBox="1"/>
          <p:nvPr/>
        </p:nvSpPr>
        <p:spPr>
          <a:xfrm>
            <a:off x="3775188" y="408875"/>
            <a:ext cx="168336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100">
                <a:solidFill>
                  <a:srgbClr val="0B539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server needed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0" name="Google Shape;400;p58"/>
          <p:cNvSpPr txBox="1"/>
          <p:nvPr/>
        </p:nvSpPr>
        <p:spPr>
          <a:xfrm>
            <a:off x="1939950" y="3463025"/>
            <a:ext cx="205041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0737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CNN model was converted to a TensorFlow Lite model - a high performance, optimized model designed for embedded systems such as Raspberry Pi.</a:t>
            </a:r>
            <a:endParaRPr b="1" sz="4000">
              <a:solidFill>
                <a:srgbClr val="07376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07376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4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Raspberry Pi is powerful enough to run this optimized model, so we do not need a server, giving the user a fast latency-free experience.</a:t>
            </a:r>
            <a:endParaRPr b="1" sz="4000">
              <a:solidFill>
                <a:srgbClr val="07376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01" name="Google Shape;40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4650" y="7183325"/>
            <a:ext cx="14234699" cy="698987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8"/>
          <p:cNvSpPr txBox="1"/>
          <p:nvPr/>
        </p:nvSpPr>
        <p:spPr>
          <a:xfrm>
            <a:off x="464275" y="11286550"/>
            <a:ext cx="58851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500"/>
              <a:buFont typeface="Helvetica Neue"/>
              <a:buChar char="●"/>
            </a:pPr>
            <a:r>
              <a:rPr lang="en-US" sz="2500">
                <a:solidFill>
                  <a:srgbClr val="0737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Lightweight (less storage)</a:t>
            </a:r>
            <a:endParaRPr sz="2500">
              <a:solidFill>
                <a:srgbClr val="07376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500"/>
              <a:buFont typeface="Helvetica Neue"/>
              <a:buChar char="●"/>
            </a:pPr>
            <a:r>
              <a:rPr lang="en-US" sz="2500">
                <a:solidFill>
                  <a:srgbClr val="0737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latency</a:t>
            </a:r>
            <a:endParaRPr sz="2500">
              <a:solidFill>
                <a:srgbClr val="07376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500"/>
              <a:buFont typeface="Helvetica Neue"/>
              <a:buChar char="●"/>
            </a:pPr>
            <a:r>
              <a:rPr lang="en-US" sz="2500">
                <a:solidFill>
                  <a:srgbClr val="0737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Secure/private (no server)</a:t>
            </a:r>
            <a:endParaRPr sz="2500">
              <a:solidFill>
                <a:srgbClr val="07376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500"/>
              <a:buFont typeface="Helvetica Neue"/>
              <a:buChar char="●"/>
            </a:pPr>
            <a:r>
              <a:rPr lang="en-US" sz="2500">
                <a:solidFill>
                  <a:srgbClr val="0737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Optimal power consumption</a:t>
            </a:r>
            <a:endParaRPr sz="2500">
              <a:solidFill>
                <a:srgbClr val="07376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8514" y="897887"/>
            <a:ext cx="7671350" cy="1178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04752" y="592750"/>
            <a:ext cx="11452864" cy="125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640013"/>
            <a:ext cx="24231600" cy="12435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idx="1" type="body"/>
          </p:nvPr>
        </p:nvSpPr>
        <p:spPr>
          <a:xfrm>
            <a:off x="1206450" y="2702575"/>
            <a:ext cx="21971100" cy="3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rPr lang="en-US" sz="4000">
                <a:solidFill>
                  <a:srgbClr val="073763"/>
                </a:solidFill>
              </a:rPr>
              <a:t>Automation is transforming businesses and will contribute to economic growth via contributions to productivity.</a:t>
            </a:r>
            <a:endParaRPr sz="4000">
              <a:solidFill>
                <a:srgbClr val="07376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t/>
            </a:r>
            <a:endParaRPr sz="4000">
              <a:solidFill>
                <a:srgbClr val="07376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rPr lang="en-US" sz="4000">
                <a:solidFill>
                  <a:srgbClr val="073763"/>
                </a:solidFill>
              </a:rPr>
              <a:t>Examples of automation: smart stores (Amazon Go, Trigo), autonomous driving (Tesla), warehouse automation.</a:t>
            </a:r>
            <a:endParaRPr sz="4000">
              <a:solidFill>
                <a:srgbClr val="073763"/>
              </a:solidFill>
            </a:endParaRPr>
          </a:p>
        </p:txBody>
      </p:sp>
      <p:sp>
        <p:nvSpPr>
          <p:cNvPr id="116" name="Google Shape;116;p23"/>
          <p:cNvSpPr txBox="1"/>
          <p:nvPr>
            <p:ph type="title"/>
          </p:nvPr>
        </p:nvSpPr>
        <p:spPr>
          <a:xfrm>
            <a:off x="2492725" y="422275"/>
            <a:ext cx="20564400" cy="1525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100"/>
              <a:buFont typeface="Helvetica Neue"/>
              <a:buNone/>
            </a:pPr>
            <a:r>
              <a:rPr lang="en-US" sz="10000">
                <a:solidFill>
                  <a:srgbClr val="0B5394"/>
                </a:solidFill>
              </a:rPr>
              <a:t>Automation is our future</a:t>
            </a:r>
            <a:endParaRPr sz="10000">
              <a:solidFill>
                <a:srgbClr val="0B5394"/>
              </a:solidFill>
            </a:endParaRPr>
          </a:p>
        </p:txBody>
      </p:sp>
      <p:pic>
        <p:nvPicPr>
          <p:cNvPr id="117" name="Google Shape;1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5475" y="6889225"/>
            <a:ext cx="10314450" cy="687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33412" y="6889225"/>
            <a:ext cx="9166176" cy="687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10289" y="6841375"/>
            <a:ext cx="10707212" cy="692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idx="1" type="body"/>
          </p:nvPr>
        </p:nvSpPr>
        <p:spPr>
          <a:xfrm>
            <a:off x="1206450" y="2759275"/>
            <a:ext cx="21971100" cy="108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rPr lang="en-US" sz="4000">
                <a:solidFill>
                  <a:srgbClr val="073763"/>
                </a:solidFill>
              </a:rPr>
              <a:t>Manual:</a:t>
            </a:r>
            <a:endParaRPr sz="4000">
              <a:solidFill>
                <a:srgbClr val="07376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rPr lang="en-US" sz="4000">
                <a:solidFill>
                  <a:srgbClr val="073763"/>
                </a:solidFill>
              </a:rPr>
              <a:t>  Pros:</a:t>
            </a:r>
            <a:endParaRPr sz="4000">
              <a:solidFill>
                <a:srgbClr val="07376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rPr lang="en-US" sz="4000">
                <a:solidFill>
                  <a:srgbClr val="073763"/>
                </a:solidFill>
              </a:rPr>
              <a:t>    More difficult to bypass a guard</a:t>
            </a:r>
            <a:endParaRPr sz="4000">
              <a:solidFill>
                <a:srgbClr val="07376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rPr lang="en-US" sz="4000">
                <a:solidFill>
                  <a:srgbClr val="073763"/>
                </a:solidFill>
              </a:rPr>
              <a:t>    Very simple solution</a:t>
            </a:r>
            <a:endParaRPr sz="4000">
              <a:solidFill>
                <a:srgbClr val="07376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rPr lang="en-US" sz="4000">
                <a:solidFill>
                  <a:srgbClr val="073763"/>
                </a:solidFill>
              </a:rPr>
              <a:t>   Cons:</a:t>
            </a:r>
            <a:endParaRPr sz="4000">
              <a:solidFill>
                <a:srgbClr val="07376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rPr lang="en-US" sz="4000">
                <a:solidFill>
                  <a:srgbClr val="073763"/>
                </a:solidFill>
              </a:rPr>
              <a:t>    Expensive (have to hire an employee)</a:t>
            </a:r>
            <a:endParaRPr sz="4000">
              <a:solidFill>
                <a:srgbClr val="07376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rPr lang="en-US" sz="4000">
                <a:solidFill>
                  <a:srgbClr val="073763"/>
                </a:solidFill>
              </a:rPr>
              <a:t>    Can be slower (machines are generally more efficient)</a:t>
            </a:r>
            <a:endParaRPr sz="4000">
              <a:solidFill>
                <a:srgbClr val="07376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rPr lang="en-US" sz="4000">
                <a:solidFill>
                  <a:srgbClr val="073763"/>
                </a:solidFill>
              </a:rPr>
              <a:t>    Less scalable than machines (managing people is harder than machines)</a:t>
            </a:r>
            <a:endParaRPr sz="4000">
              <a:solidFill>
                <a:srgbClr val="07376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t/>
            </a:r>
            <a:endParaRPr sz="4000">
              <a:solidFill>
                <a:srgbClr val="07376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rPr lang="en-US" sz="4000">
                <a:solidFill>
                  <a:srgbClr val="073763"/>
                </a:solidFill>
              </a:rPr>
              <a:t>Automatic:</a:t>
            </a:r>
            <a:endParaRPr sz="4000">
              <a:solidFill>
                <a:srgbClr val="07376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rPr lang="en-US" sz="4000">
                <a:solidFill>
                  <a:srgbClr val="073763"/>
                </a:solidFill>
              </a:rPr>
              <a:t>  Pros:</a:t>
            </a:r>
            <a:endParaRPr sz="4000">
              <a:solidFill>
                <a:srgbClr val="07376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rPr lang="en-US" sz="4000">
                <a:solidFill>
                  <a:srgbClr val="073763"/>
                </a:solidFill>
              </a:rPr>
              <a:t>    Cheap</a:t>
            </a:r>
            <a:endParaRPr sz="4000">
              <a:solidFill>
                <a:srgbClr val="07376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rPr lang="en-US" sz="4000">
                <a:solidFill>
                  <a:srgbClr val="073763"/>
                </a:solidFill>
              </a:rPr>
              <a:t>    Scalable (can easily setup multiple machines)</a:t>
            </a:r>
            <a:endParaRPr sz="4000">
              <a:solidFill>
                <a:srgbClr val="07376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rPr lang="en-US" sz="4000">
                <a:solidFill>
                  <a:srgbClr val="073763"/>
                </a:solidFill>
              </a:rPr>
              <a:t>  Cons:</a:t>
            </a:r>
            <a:endParaRPr sz="4000">
              <a:solidFill>
                <a:srgbClr val="07376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rPr lang="en-US" sz="4000">
                <a:solidFill>
                  <a:srgbClr val="073763"/>
                </a:solidFill>
              </a:rPr>
              <a:t>    Might be tricked or fooled</a:t>
            </a:r>
            <a:endParaRPr sz="4000">
              <a:solidFill>
                <a:srgbClr val="07376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rPr lang="en-US" sz="4000">
                <a:solidFill>
                  <a:srgbClr val="073763"/>
                </a:solidFill>
              </a:rPr>
              <a:t>    No human to talk to if there’s a problem</a:t>
            </a:r>
            <a:endParaRPr sz="4000">
              <a:solidFill>
                <a:srgbClr val="07376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rPr lang="en-US" sz="4000">
                <a:solidFill>
                  <a:srgbClr val="073763"/>
                </a:solidFill>
              </a:rPr>
              <a:t>    </a:t>
            </a:r>
            <a:endParaRPr sz="4000">
              <a:solidFill>
                <a:srgbClr val="073763"/>
              </a:solidFill>
            </a:endParaRPr>
          </a:p>
        </p:txBody>
      </p:sp>
      <p:sp>
        <p:nvSpPr>
          <p:cNvPr id="125" name="Google Shape;125;p24"/>
          <p:cNvSpPr txBox="1"/>
          <p:nvPr>
            <p:ph type="title"/>
          </p:nvPr>
        </p:nvSpPr>
        <p:spPr>
          <a:xfrm>
            <a:off x="5329800" y="444475"/>
            <a:ext cx="13724400" cy="1525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100"/>
              <a:buFont typeface="Helvetica Neue"/>
              <a:buNone/>
            </a:pPr>
            <a:r>
              <a:rPr lang="en-US" sz="10000">
                <a:solidFill>
                  <a:srgbClr val="0B5394"/>
                </a:solidFill>
              </a:rPr>
              <a:t>Manual vs automatic</a:t>
            </a:r>
            <a:endParaRPr sz="100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idx="1" type="body"/>
          </p:nvPr>
        </p:nvSpPr>
        <p:spPr>
          <a:xfrm>
            <a:off x="1206450" y="3349101"/>
            <a:ext cx="21971100" cy="4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4900">
              <a:solidFill>
                <a:srgbClr val="07376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4900">
                <a:solidFill>
                  <a:srgbClr val="073763"/>
                </a:solidFill>
              </a:rPr>
              <a:t>The Raspberry Pi is a low cost, tiny computer used for hardware projects and rapid prototyping.</a:t>
            </a:r>
            <a:endParaRPr sz="4900">
              <a:solidFill>
                <a:srgbClr val="07376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900">
              <a:solidFill>
                <a:srgbClr val="07376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900">
                <a:solidFill>
                  <a:srgbClr val="073763"/>
                </a:solidFill>
              </a:rPr>
              <a:t>It is widely used in electrical engineering and robotics.</a:t>
            </a:r>
            <a:endParaRPr sz="4900">
              <a:solidFill>
                <a:srgbClr val="07376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t/>
            </a:r>
            <a:endParaRPr sz="4900">
              <a:solidFill>
                <a:srgbClr val="073763"/>
              </a:solidFill>
            </a:endParaRPr>
          </a:p>
        </p:txBody>
      </p:sp>
      <p:sp>
        <p:nvSpPr>
          <p:cNvPr id="131" name="Google Shape;131;p25"/>
          <p:cNvSpPr txBox="1"/>
          <p:nvPr>
            <p:ph type="title"/>
          </p:nvPr>
        </p:nvSpPr>
        <p:spPr>
          <a:xfrm>
            <a:off x="1463550" y="586650"/>
            <a:ext cx="21971100" cy="2270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100"/>
              <a:buFont typeface="Helvetica Neue"/>
              <a:buNone/>
            </a:pPr>
            <a:r>
              <a:rPr lang="en-US" sz="13100">
                <a:solidFill>
                  <a:srgbClr val="0B5394"/>
                </a:solidFill>
              </a:rPr>
              <a:t>What is Raspberry Pi?</a:t>
            </a:r>
            <a:endParaRPr>
              <a:solidFill>
                <a:srgbClr val="0B5394"/>
              </a:solidFill>
            </a:endParaRPr>
          </a:p>
        </p:txBody>
      </p:sp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2925" y="7448188"/>
            <a:ext cx="9463475" cy="644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7856650"/>
            <a:ext cx="5097326" cy="509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2175" y="7273188"/>
            <a:ext cx="10741333" cy="626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